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61" r:id="rId2"/>
    <p:sldId id="440" r:id="rId3"/>
    <p:sldId id="456" r:id="rId4"/>
    <p:sldId id="457" r:id="rId5"/>
    <p:sldId id="459" r:id="rId6"/>
    <p:sldId id="460" r:id="rId7"/>
    <p:sldId id="462" r:id="rId8"/>
    <p:sldId id="463" r:id="rId9"/>
    <p:sldId id="461" r:id="rId10"/>
    <p:sldId id="464" r:id="rId11"/>
    <p:sldId id="467" r:id="rId12"/>
    <p:sldId id="468" r:id="rId13"/>
    <p:sldId id="469" r:id="rId14"/>
    <p:sldId id="470" r:id="rId15"/>
    <p:sldId id="471" r:id="rId16"/>
    <p:sldId id="472" r:id="rId17"/>
    <p:sldId id="473" r:id="rId18"/>
    <p:sldId id="474" r:id="rId19"/>
    <p:sldId id="475" r:id="rId20"/>
    <p:sldId id="476" r:id="rId21"/>
    <p:sldId id="490" r:id="rId22"/>
    <p:sldId id="477" r:id="rId23"/>
    <p:sldId id="478" r:id="rId24"/>
    <p:sldId id="480" r:id="rId25"/>
    <p:sldId id="481" r:id="rId26"/>
    <p:sldId id="482" r:id="rId27"/>
    <p:sldId id="483" r:id="rId28"/>
    <p:sldId id="484" r:id="rId29"/>
    <p:sldId id="485" r:id="rId30"/>
    <p:sldId id="486" r:id="rId31"/>
    <p:sldId id="487" r:id="rId32"/>
    <p:sldId id="488" r:id="rId33"/>
    <p:sldId id="489" r:id="rId34"/>
    <p:sldId id="465" r:id="rId35"/>
    <p:sldId id="402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0" autoAdjust="0"/>
    <p:restoredTop sz="94576" autoAdjust="0"/>
  </p:normalViewPr>
  <p:slideViewPr>
    <p:cSldViewPr>
      <p:cViewPr varScale="1">
        <p:scale>
          <a:sx n="104" d="100"/>
          <a:sy n="10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1A4C36-0174-4F91-AD6C-BB28D87E0BA3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3BACE-9753-4288-81BF-CA0AA97B45C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99B4-4737-419C-9E1A-6122BB360733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2A1D3-94CF-4BE8-B9A0-75EFE4C74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99B4-4737-419C-9E1A-6122BB360733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2A1D3-94CF-4BE8-B9A0-75EFE4C74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99B4-4737-419C-9E1A-6122BB360733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2A1D3-94CF-4BE8-B9A0-75EFE4C74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99B4-4737-419C-9E1A-6122BB360733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2A1D3-94CF-4BE8-B9A0-75EFE4C74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99B4-4737-419C-9E1A-6122BB360733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2A1D3-94CF-4BE8-B9A0-75EFE4C74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99B4-4737-419C-9E1A-6122BB360733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2A1D3-94CF-4BE8-B9A0-75EFE4C74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99B4-4737-419C-9E1A-6122BB360733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2A1D3-94CF-4BE8-B9A0-75EFE4C74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99B4-4737-419C-9E1A-6122BB360733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2A1D3-94CF-4BE8-B9A0-75EFE4C74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99B4-4737-419C-9E1A-6122BB360733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2A1D3-94CF-4BE8-B9A0-75EFE4C74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99B4-4737-419C-9E1A-6122BB360733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2A1D3-94CF-4BE8-B9A0-75EFE4C74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99B4-4737-419C-9E1A-6122BB360733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2A1D3-94CF-4BE8-B9A0-75EFE4C74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599B4-4737-419C-9E1A-6122BB360733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2A1D3-94CF-4BE8-B9A0-75EFE4C74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intelligence.worldofcomputing.net/ai-search/ai-search-techniques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intelligence.worldofcomputing.net/ai-search/heuristic-evaluation-function.html" TargetMode="External"/><Relationship Id="rId2" Type="http://schemas.openxmlformats.org/officeDocument/2006/relationships/hyperlink" Target="http://intelligence.worldofcomputing.net/ai-introduction/artificial-intelligence-overview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Artificial Intelligence</a:t>
            </a:r>
            <a:br>
              <a:rPr lang="en-US" dirty="0">
                <a:latin typeface="Arial" pitchFamily="34" charset="0"/>
                <a:cs typeface="Arial" pitchFamily="34" charset="0"/>
              </a:rPr>
            </a:br>
            <a:r>
              <a:rPr lang="en-US" dirty="0">
                <a:latin typeface="Arial" pitchFamily="34" charset="0"/>
                <a:cs typeface="Arial" pitchFamily="34" charset="0"/>
              </a:rPr>
              <a:t>Lecture No. 8 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Following is a list of heuristic search techniques…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00100" lvl="1" indent="-342900">
              <a:lnSpc>
                <a:spcPct val="90000"/>
              </a:lnSpc>
              <a:buFont typeface="Arial" pitchFamily="34" charset="0"/>
              <a:buChar char="•"/>
            </a:pPr>
            <a:r>
              <a:rPr lang="en-US" sz="2400" dirty="0"/>
              <a:t>Greedy best-first  search</a:t>
            </a:r>
          </a:p>
          <a:p>
            <a:pPr marL="800100" lvl="1" indent="-342900">
              <a:lnSpc>
                <a:spcPct val="90000"/>
              </a:lnSpc>
              <a:buFont typeface="Arial" pitchFamily="34" charset="0"/>
              <a:buChar char="•"/>
            </a:pPr>
            <a:r>
              <a:rPr lang="en-US" sz="2400" dirty="0"/>
              <a:t>A* search</a:t>
            </a:r>
          </a:p>
          <a:p>
            <a:pPr marL="800100" lvl="1" indent="-342900">
              <a:lnSpc>
                <a:spcPct val="90000"/>
              </a:lnSpc>
              <a:buFont typeface="Arial" pitchFamily="34" charset="0"/>
              <a:buChar char="•"/>
            </a:pPr>
            <a:r>
              <a:rPr lang="en-US" sz="2400" dirty="0"/>
              <a:t>Recursive best-first search</a:t>
            </a:r>
          </a:p>
          <a:p>
            <a:pPr marL="800100" lvl="1" indent="-342900">
              <a:lnSpc>
                <a:spcPct val="90000"/>
              </a:lnSpc>
              <a:buFont typeface="Arial" pitchFamily="34" charset="0"/>
              <a:buChar char="•"/>
            </a:pPr>
            <a:r>
              <a:rPr lang="en-US" dirty="0"/>
              <a:t>Pure Heuristic Search</a:t>
            </a:r>
          </a:p>
          <a:p>
            <a:pPr marL="800100" lvl="1" indent="-342900">
              <a:lnSpc>
                <a:spcPct val="90000"/>
              </a:lnSpc>
              <a:buFont typeface="Arial" pitchFamily="34" charset="0"/>
              <a:buChar char="•"/>
            </a:pPr>
            <a:r>
              <a:rPr lang="en-US" dirty="0"/>
              <a:t>Iterative-Deepening A*</a:t>
            </a:r>
          </a:p>
          <a:p>
            <a:pPr marL="800100" lvl="1" indent="-342900">
              <a:lnSpc>
                <a:spcPct val="90000"/>
              </a:lnSpc>
              <a:buFont typeface="Arial" pitchFamily="34" charset="0"/>
              <a:buChar char="•"/>
            </a:pPr>
            <a:r>
              <a:rPr lang="en-US" dirty="0"/>
              <a:t>Depth-First Branch-And-Bound</a:t>
            </a:r>
          </a:p>
          <a:p>
            <a:pPr marL="800100" lvl="1" indent="-342900">
              <a:lnSpc>
                <a:spcPct val="90000"/>
              </a:lnSpc>
              <a:buFont typeface="Arial" pitchFamily="34" charset="0"/>
              <a:buChar char="•"/>
            </a:pPr>
            <a:r>
              <a:rPr lang="en-US" dirty="0"/>
              <a:t>Heuristic Path Algorithm</a:t>
            </a:r>
          </a:p>
          <a:p>
            <a:pPr marL="800100" lvl="1" indent="-342900">
              <a:lnSpc>
                <a:spcPct val="90000"/>
              </a:lnSpc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Greedy Best-First Search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400" dirty="0"/>
              <a:t>Greedy Best-First search tries to expand the node that is closest to the goal assuming it will lead to a solution quickly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f(n) = h(n)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“Greedy Search”</a:t>
            </a:r>
          </a:p>
          <a:p>
            <a:pPr>
              <a:lnSpc>
                <a:spcPct val="80000"/>
              </a:lnSpc>
            </a:pPr>
            <a:r>
              <a:rPr lang="en-US" sz="2100" dirty="0"/>
              <a:t>to refer specifically to a search with a heuristic that attempts to predict how close the end of a path is to a solution, so that paths which are judged to be closer to a solution are extended first. This specific type of search is called greedy best-first search.</a:t>
            </a: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/>
              <a:t>Implementation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expand the “most desirable” node into the fringe queue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sort the queue in decreasing order of desirability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400" dirty="0"/>
              <a:t>Example: consider the straight-line distance heuristic </a:t>
            </a:r>
            <a:r>
              <a:rPr lang="en-US" sz="2400" dirty="0" err="1"/>
              <a:t>h</a:t>
            </a:r>
            <a:r>
              <a:rPr lang="en-US" sz="2400" baseline="-25000" dirty="0" err="1"/>
              <a:t>SLD</a:t>
            </a:r>
            <a:endParaRPr lang="en-US" sz="2400" baseline="-25000" dirty="0"/>
          </a:p>
          <a:p>
            <a:pPr lvl="1">
              <a:lnSpc>
                <a:spcPct val="80000"/>
              </a:lnSpc>
            </a:pPr>
            <a:r>
              <a:rPr lang="en-US" sz="2000" dirty="0"/>
              <a:t>Expand the node that appears to be closest to the goal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Greedy Best-First Search</a:t>
            </a:r>
          </a:p>
        </p:txBody>
      </p:sp>
      <p:pic>
        <p:nvPicPr>
          <p:cNvPr id="2068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600200"/>
            <a:ext cx="8667750" cy="420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Greedy Best-First Search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h</a:t>
            </a:r>
            <a:r>
              <a:rPr lang="en-US" baseline="-25000"/>
              <a:t>SLD</a:t>
            </a:r>
            <a:r>
              <a:rPr lang="en-US"/>
              <a:t>(In(Arid)) = 366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Notice that the values of h</a:t>
            </a:r>
            <a:r>
              <a:rPr lang="en-US" baseline="-25000"/>
              <a:t>SLD</a:t>
            </a:r>
            <a:r>
              <a:rPr lang="en-US"/>
              <a:t> cannot be computed from the problem itself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It takes some experience to know that h</a:t>
            </a:r>
            <a:r>
              <a:rPr lang="en-US" baseline="-25000"/>
              <a:t>SLD</a:t>
            </a:r>
            <a:r>
              <a:rPr lang="en-US"/>
              <a:t> is correlated with actual road distances</a:t>
            </a:r>
          </a:p>
          <a:p>
            <a:pPr lvl="1">
              <a:lnSpc>
                <a:spcPct val="90000"/>
              </a:lnSpc>
            </a:pPr>
            <a:r>
              <a:rPr lang="en-US"/>
              <a:t>Therefore a useful heuristic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Greedy Best-First Search</a:t>
            </a:r>
          </a:p>
        </p:txBody>
      </p:sp>
      <p:pic>
        <p:nvPicPr>
          <p:cNvPr id="2099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1752600"/>
            <a:ext cx="1743075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992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3276600"/>
            <a:ext cx="7419975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Greedy Best-First Search</a:t>
            </a:r>
          </a:p>
        </p:txBody>
      </p:sp>
      <p:pic>
        <p:nvPicPr>
          <p:cNvPr id="21197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214563"/>
            <a:ext cx="8691563" cy="234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Greedy Best-First Search</a:t>
            </a:r>
          </a:p>
        </p:txBody>
      </p:sp>
      <p:pic>
        <p:nvPicPr>
          <p:cNvPr id="21299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733550"/>
            <a:ext cx="8624888" cy="318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Greedy Best-First Search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Complete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No, GBFS can get stuck in loops (e.g. bouncing back and forth between cities)</a:t>
            </a:r>
          </a:p>
          <a:p>
            <a:pPr>
              <a:lnSpc>
                <a:spcPct val="90000"/>
              </a:lnSpc>
            </a:pPr>
            <a:r>
              <a:rPr lang="en-US" sz="2800"/>
              <a:t>Time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O(b</a:t>
            </a:r>
            <a:r>
              <a:rPr lang="en-US" sz="2400" baseline="30000"/>
              <a:t>m</a:t>
            </a:r>
            <a:r>
              <a:rPr lang="en-US" sz="2400"/>
              <a:t>) but a good heuristic can have dramatic improvement</a:t>
            </a:r>
          </a:p>
          <a:p>
            <a:pPr>
              <a:lnSpc>
                <a:spcPct val="90000"/>
              </a:lnSpc>
            </a:pPr>
            <a:r>
              <a:rPr lang="en-US" sz="2800"/>
              <a:t>Space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O(b</a:t>
            </a:r>
            <a:r>
              <a:rPr lang="en-US" sz="2400" baseline="30000"/>
              <a:t>m</a:t>
            </a:r>
            <a:r>
              <a:rPr lang="en-US" sz="2400"/>
              <a:t>) – keeps all the nodes in memory</a:t>
            </a:r>
          </a:p>
          <a:p>
            <a:pPr>
              <a:lnSpc>
                <a:spcPct val="90000"/>
              </a:lnSpc>
            </a:pPr>
            <a:r>
              <a:rPr lang="en-US" sz="2800"/>
              <a:t>Optimal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No!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Robot Navigation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19200" y="2743200"/>
            <a:ext cx="6705600" cy="3048000"/>
            <a:chOff x="768" y="1728"/>
            <a:chExt cx="4224" cy="1920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768" y="1728"/>
              <a:ext cx="4224" cy="1920"/>
              <a:chOff x="576" y="1344"/>
              <a:chExt cx="4224" cy="1920"/>
            </a:xfrm>
          </p:grpSpPr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576" y="1344"/>
                <a:ext cx="4224" cy="1920"/>
                <a:chOff x="576" y="1344"/>
                <a:chExt cx="4224" cy="1920"/>
              </a:xfrm>
            </p:grpSpPr>
            <p:sp>
              <p:nvSpPr>
                <p:cNvPr id="290822" name="Rectangle 6"/>
                <p:cNvSpPr>
                  <a:spLocks noChangeArrowheads="1"/>
                </p:cNvSpPr>
                <p:nvPr/>
              </p:nvSpPr>
              <p:spPr bwMode="auto">
                <a:xfrm>
                  <a:off x="576" y="1344"/>
                  <a:ext cx="4224" cy="1920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0823" name="Line 7"/>
                <p:cNvSpPr>
                  <a:spLocks noChangeShapeType="1"/>
                </p:cNvSpPr>
                <p:nvPr/>
              </p:nvSpPr>
              <p:spPr bwMode="auto">
                <a:xfrm>
                  <a:off x="960" y="1344"/>
                  <a:ext cx="0" cy="192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0824" name="Line 8"/>
                <p:cNvSpPr>
                  <a:spLocks noChangeShapeType="1"/>
                </p:cNvSpPr>
                <p:nvPr/>
              </p:nvSpPr>
              <p:spPr bwMode="auto">
                <a:xfrm>
                  <a:off x="1728" y="1344"/>
                  <a:ext cx="0" cy="192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0825" name="Line 9"/>
                <p:cNvSpPr>
                  <a:spLocks noChangeShapeType="1"/>
                </p:cNvSpPr>
                <p:nvPr/>
              </p:nvSpPr>
              <p:spPr bwMode="auto">
                <a:xfrm>
                  <a:off x="2112" y="1344"/>
                  <a:ext cx="0" cy="192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0826" name="Line 10"/>
                <p:cNvSpPr>
                  <a:spLocks noChangeShapeType="1"/>
                </p:cNvSpPr>
                <p:nvPr/>
              </p:nvSpPr>
              <p:spPr bwMode="auto">
                <a:xfrm>
                  <a:off x="2496" y="1344"/>
                  <a:ext cx="0" cy="192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0827" name="Line 11"/>
                <p:cNvSpPr>
                  <a:spLocks noChangeShapeType="1"/>
                </p:cNvSpPr>
                <p:nvPr/>
              </p:nvSpPr>
              <p:spPr bwMode="auto">
                <a:xfrm>
                  <a:off x="2880" y="1344"/>
                  <a:ext cx="0" cy="192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0828" name="Line 12"/>
                <p:cNvSpPr>
                  <a:spLocks noChangeShapeType="1"/>
                </p:cNvSpPr>
                <p:nvPr/>
              </p:nvSpPr>
              <p:spPr bwMode="auto">
                <a:xfrm>
                  <a:off x="3264" y="1344"/>
                  <a:ext cx="0" cy="192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0829" name="Line 13"/>
                <p:cNvSpPr>
                  <a:spLocks noChangeShapeType="1"/>
                </p:cNvSpPr>
                <p:nvPr/>
              </p:nvSpPr>
              <p:spPr bwMode="auto">
                <a:xfrm>
                  <a:off x="3648" y="1344"/>
                  <a:ext cx="0" cy="192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0830" name="Line 14"/>
                <p:cNvSpPr>
                  <a:spLocks noChangeShapeType="1"/>
                </p:cNvSpPr>
                <p:nvPr/>
              </p:nvSpPr>
              <p:spPr bwMode="auto">
                <a:xfrm>
                  <a:off x="4032" y="1344"/>
                  <a:ext cx="0" cy="192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0831" name="Line 15"/>
                <p:cNvSpPr>
                  <a:spLocks noChangeShapeType="1"/>
                </p:cNvSpPr>
                <p:nvPr/>
              </p:nvSpPr>
              <p:spPr bwMode="auto">
                <a:xfrm>
                  <a:off x="4416" y="1344"/>
                  <a:ext cx="0" cy="192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0832" name="Line 16"/>
                <p:cNvSpPr>
                  <a:spLocks noChangeShapeType="1"/>
                </p:cNvSpPr>
                <p:nvPr/>
              </p:nvSpPr>
              <p:spPr bwMode="auto">
                <a:xfrm>
                  <a:off x="1344" y="1344"/>
                  <a:ext cx="0" cy="192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0833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576" y="1728"/>
                  <a:ext cx="422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0834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576" y="2112"/>
                  <a:ext cx="422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0835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576" y="2496"/>
                  <a:ext cx="422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0836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576" y="2880"/>
                  <a:ext cx="422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sp>
            <p:nvSpPr>
              <p:cNvPr id="290837" name="Rectangle 21"/>
              <p:cNvSpPr>
                <a:spLocks noChangeArrowheads="1"/>
              </p:cNvSpPr>
              <p:nvPr/>
            </p:nvSpPr>
            <p:spPr bwMode="auto">
              <a:xfrm>
                <a:off x="960" y="1728"/>
                <a:ext cx="384" cy="384"/>
              </a:xfrm>
              <a:prstGeom prst="rect">
                <a:avLst/>
              </a:prstGeom>
              <a:solidFill>
                <a:srgbClr val="77777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0838" name="Rectangle 22"/>
              <p:cNvSpPr>
                <a:spLocks noChangeArrowheads="1"/>
              </p:cNvSpPr>
              <p:nvPr/>
            </p:nvSpPr>
            <p:spPr bwMode="auto">
              <a:xfrm>
                <a:off x="1344" y="2112"/>
                <a:ext cx="384" cy="384"/>
              </a:xfrm>
              <a:prstGeom prst="rect">
                <a:avLst/>
              </a:prstGeom>
              <a:solidFill>
                <a:srgbClr val="77777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0839" name="Rectangle 23"/>
              <p:cNvSpPr>
                <a:spLocks noChangeArrowheads="1"/>
              </p:cNvSpPr>
              <p:nvPr/>
            </p:nvSpPr>
            <p:spPr bwMode="auto">
              <a:xfrm>
                <a:off x="960" y="2112"/>
                <a:ext cx="384" cy="384"/>
              </a:xfrm>
              <a:prstGeom prst="rect">
                <a:avLst/>
              </a:prstGeom>
              <a:solidFill>
                <a:srgbClr val="77777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0840" name="Rectangle 24"/>
              <p:cNvSpPr>
                <a:spLocks noChangeArrowheads="1"/>
              </p:cNvSpPr>
              <p:nvPr/>
            </p:nvSpPr>
            <p:spPr bwMode="auto">
              <a:xfrm>
                <a:off x="3648" y="2496"/>
                <a:ext cx="384" cy="384"/>
              </a:xfrm>
              <a:prstGeom prst="rect">
                <a:avLst/>
              </a:prstGeom>
              <a:solidFill>
                <a:srgbClr val="77777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0841" name="Rectangle 25"/>
              <p:cNvSpPr>
                <a:spLocks noChangeArrowheads="1"/>
              </p:cNvSpPr>
              <p:nvPr/>
            </p:nvSpPr>
            <p:spPr bwMode="auto">
              <a:xfrm>
                <a:off x="4032" y="2496"/>
                <a:ext cx="384" cy="384"/>
              </a:xfrm>
              <a:prstGeom prst="rect">
                <a:avLst/>
              </a:prstGeom>
              <a:solidFill>
                <a:srgbClr val="77777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0842" name="Rectangle 26"/>
              <p:cNvSpPr>
                <a:spLocks noChangeArrowheads="1"/>
              </p:cNvSpPr>
              <p:nvPr/>
            </p:nvSpPr>
            <p:spPr bwMode="auto">
              <a:xfrm>
                <a:off x="4032" y="2112"/>
                <a:ext cx="384" cy="384"/>
              </a:xfrm>
              <a:prstGeom prst="rect">
                <a:avLst/>
              </a:prstGeom>
              <a:solidFill>
                <a:srgbClr val="77777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0843" name="Rectangle 27"/>
              <p:cNvSpPr>
                <a:spLocks noChangeArrowheads="1"/>
              </p:cNvSpPr>
              <p:nvPr/>
            </p:nvSpPr>
            <p:spPr bwMode="auto">
              <a:xfrm>
                <a:off x="3648" y="1728"/>
                <a:ext cx="384" cy="384"/>
              </a:xfrm>
              <a:prstGeom prst="rect">
                <a:avLst/>
              </a:prstGeom>
              <a:solidFill>
                <a:srgbClr val="77777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0844" name="Rectangle 28"/>
              <p:cNvSpPr>
                <a:spLocks noChangeArrowheads="1"/>
              </p:cNvSpPr>
              <p:nvPr/>
            </p:nvSpPr>
            <p:spPr bwMode="auto">
              <a:xfrm>
                <a:off x="4032" y="1728"/>
                <a:ext cx="384" cy="384"/>
              </a:xfrm>
              <a:prstGeom prst="rect">
                <a:avLst/>
              </a:prstGeom>
              <a:solidFill>
                <a:srgbClr val="77777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0845" name="Rectangle 29"/>
              <p:cNvSpPr>
                <a:spLocks noChangeArrowheads="1"/>
              </p:cNvSpPr>
              <p:nvPr/>
            </p:nvSpPr>
            <p:spPr bwMode="auto">
              <a:xfrm>
                <a:off x="3264" y="1728"/>
                <a:ext cx="384" cy="384"/>
              </a:xfrm>
              <a:prstGeom prst="rect">
                <a:avLst/>
              </a:prstGeom>
              <a:solidFill>
                <a:srgbClr val="77777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0846" name="Rectangle 30"/>
              <p:cNvSpPr>
                <a:spLocks noChangeArrowheads="1"/>
              </p:cNvSpPr>
              <p:nvPr/>
            </p:nvSpPr>
            <p:spPr bwMode="auto">
              <a:xfrm>
                <a:off x="2880" y="1728"/>
                <a:ext cx="384" cy="384"/>
              </a:xfrm>
              <a:prstGeom prst="rect">
                <a:avLst/>
              </a:prstGeom>
              <a:solidFill>
                <a:srgbClr val="77777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0847" name="Rectangle 31"/>
              <p:cNvSpPr>
                <a:spLocks noChangeArrowheads="1"/>
              </p:cNvSpPr>
              <p:nvPr/>
            </p:nvSpPr>
            <p:spPr bwMode="auto">
              <a:xfrm>
                <a:off x="2496" y="1728"/>
                <a:ext cx="384" cy="384"/>
              </a:xfrm>
              <a:prstGeom prst="rect">
                <a:avLst/>
              </a:prstGeom>
              <a:solidFill>
                <a:srgbClr val="77777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0848" name="Rectangle 32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384" cy="384"/>
              </a:xfrm>
              <a:prstGeom prst="rect">
                <a:avLst/>
              </a:prstGeom>
              <a:solidFill>
                <a:srgbClr val="77777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0849" name="Rectangle 33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384" cy="384"/>
              </a:xfrm>
              <a:prstGeom prst="rect">
                <a:avLst/>
              </a:prstGeom>
              <a:solidFill>
                <a:srgbClr val="77777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0850" name="Rectangle 34"/>
              <p:cNvSpPr>
                <a:spLocks noChangeArrowheads="1"/>
              </p:cNvSpPr>
              <p:nvPr/>
            </p:nvSpPr>
            <p:spPr bwMode="auto">
              <a:xfrm>
                <a:off x="2496" y="2496"/>
                <a:ext cx="384" cy="384"/>
              </a:xfrm>
              <a:prstGeom prst="rect">
                <a:avLst/>
              </a:prstGeom>
              <a:solidFill>
                <a:srgbClr val="77777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0851" name="Rectangle 35"/>
              <p:cNvSpPr>
                <a:spLocks noChangeArrowheads="1"/>
              </p:cNvSpPr>
              <p:nvPr/>
            </p:nvSpPr>
            <p:spPr bwMode="auto">
              <a:xfrm>
                <a:off x="2880" y="2496"/>
                <a:ext cx="384" cy="384"/>
              </a:xfrm>
              <a:prstGeom prst="rect">
                <a:avLst/>
              </a:prstGeom>
              <a:solidFill>
                <a:srgbClr val="77777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0852" name="Rectangle 36"/>
              <p:cNvSpPr>
                <a:spLocks noChangeArrowheads="1"/>
              </p:cNvSpPr>
              <p:nvPr/>
            </p:nvSpPr>
            <p:spPr bwMode="auto">
              <a:xfrm>
                <a:off x="3264" y="2496"/>
                <a:ext cx="384" cy="384"/>
              </a:xfrm>
              <a:prstGeom prst="rect">
                <a:avLst/>
              </a:prstGeom>
              <a:solidFill>
                <a:srgbClr val="77777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0853" name="Rectangle 37"/>
              <p:cNvSpPr>
                <a:spLocks noChangeArrowheads="1"/>
              </p:cNvSpPr>
              <p:nvPr/>
            </p:nvSpPr>
            <p:spPr bwMode="auto">
              <a:xfrm>
                <a:off x="1344" y="2496"/>
                <a:ext cx="384" cy="384"/>
              </a:xfrm>
              <a:prstGeom prst="rect">
                <a:avLst/>
              </a:prstGeom>
              <a:solidFill>
                <a:srgbClr val="77777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90854" name="Rectangle 38"/>
            <p:cNvSpPr>
              <a:spLocks noChangeArrowheads="1"/>
            </p:cNvSpPr>
            <p:nvPr/>
          </p:nvSpPr>
          <p:spPr bwMode="auto">
            <a:xfrm>
              <a:off x="768" y="2880"/>
              <a:ext cx="384" cy="384"/>
            </a:xfrm>
            <a:prstGeom prst="rect">
              <a:avLst/>
            </a:prstGeom>
            <a:solidFill>
              <a:srgbClr val="FF33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855" name="Rectangle 39"/>
            <p:cNvSpPr>
              <a:spLocks noChangeArrowheads="1"/>
            </p:cNvSpPr>
            <p:nvPr/>
          </p:nvSpPr>
          <p:spPr bwMode="auto">
            <a:xfrm>
              <a:off x="3072" y="2496"/>
              <a:ext cx="384" cy="384"/>
            </a:xfrm>
            <a:prstGeom prst="rect">
              <a:avLst/>
            </a:prstGeom>
            <a:solidFill>
              <a:srgbClr val="33CC33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Robot Navigation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19200" y="2743200"/>
            <a:ext cx="6705600" cy="3048000"/>
            <a:chOff x="768" y="1728"/>
            <a:chExt cx="4224" cy="1920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768" y="1728"/>
              <a:ext cx="4224" cy="1920"/>
              <a:chOff x="768" y="1728"/>
              <a:chExt cx="4224" cy="1920"/>
            </a:xfrm>
          </p:grpSpPr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768" y="1728"/>
                <a:ext cx="4224" cy="1920"/>
                <a:chOff x="576" y="1344"/>
                <a:chExt cx="4224" cy="1920"/>
              </a:xfrm>
            </p:grpSpPr>
            <p:grpSp>
              <p:nvGrpSpPr>
                <p:cNvPr id="5" name="Group 6"/>
                <p:cNvGrpSpPr>
                  <a:grpSpLocks/>
                </p:cNvGrpSpPr>
                <p:nvPr/>
              </p:nvGrpSpPr>
              <p:grpSpPr bwMode="auto">
                <a:xfrm>
                  <a:off x="576" y="1344"/>
                  <a:ext cx="4224" cy="1920"/>
                  <a:chOff x="576" y="1344"/>
                  <a:chExt cx="4224" cy="1920"/>
                </a:xfrm>
              </p:grpSpPr>
              <p:sp>
                <p:nvSpPr>
                  <p:cNvPr id="291847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576" y="1344"/>
                    <a:ext cx="4224" cy="1920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91848" name="Line 8"/>
                  <p:cNvSpPr>
                    <a:spLocks noChangeShapeType="1"/>
                  </p:cNvSpPr>
                  <p:nvPr/>
                </p:nvSpPr>
                <p:spPr bwMode="auto">
                  <a:xfrm>
                    <a:off x="960" y="1344"/>
                    <a:ext cx="0" cy="192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291849" name="Line 9"/>
                  <p:cNvSpPr>
                    <a:spLocks noChangeShapeType="1"/>
                  </p:cNvSpPr>
                  <p:nvPr/>
                </p:nvSpPr>
                <p:spPr bwMode="auto">
                  <a:xfrm>
                    <a:off x="1728" y="1344"/>
                    <a:ext cx="0" cy="192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291850" name="Line 10"/>
                  <p:cNvSpPr>
                    <a:spLocks noChangeShapeType="1"/>
                  </p:cNvSpPr>
                  <p:nvPr/>
                </p:nvSpPr>
                <p:spPr bwMode="auto">
                  <a:xfrm>
                    <a:off x="2112" y="1344"/>
                    <a:ext cx="0" cy="192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291851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2496" y="1344"/>
                    <a:ext cx="0" cy="192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291852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2880" y="1344"/>
                    <a:ext cx="0" cy="192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291853" name="Line 13"/>
                  <p:cNvSpPr>
                    <a:spLocks noChangeShapeType="1"/>
                  </p:cNvSpPr>
                  <p:nvPr/>
                </p:nvSpPr>
                <p:spPr bwMode="auto">
                  <a:xfrm>
                    <a:off x="3264" y="1344"/>
                    <a:ext cx="0" cy="192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291854" name="Line 14"/>
                  <p:cNvSpPr>
                    <a:spLocks noChangeShapeType="1"/>
                  </p:cNvSpPr>
                  <p:nvPr/>
                </p:nvSpPr>
                <p:spPr bwMode="auto">
                  <a:xfrm>
                    <a:off x="3648" y="1344"/>
                    <a:ext cx="0" cy="192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291855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4032" y="1344"/>
                    <a:ext cx="0" cy="192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291856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4416" y="1344"/>
                    <a:ext cx="0" cy="192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291857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1344" y="1344"/>
                    <a:ext cx="0" cy="192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291858" name="Line 1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76" y="1728"/>
                    <a:ext cx="422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291859" name="Line 1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76" y="2112"/>
                    <a:ext cx="422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291860" name="Line 2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76" y="2496"/>
                    <a:ext cx="422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291861" name="Line 2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76" y="2880"/>
                    <a:ext cx="422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91862" name="Rectangle 22"/>
                <p:cNvSpPr>
                  <a:spLocks noChangeArrowheads="1"/>
                </p:cNvSpPr>
                <p:nvPr/>
              </p:nvSpPr>
              <p:spPr bwMode="auto">
                <a:xfrm>
                  <a:off x="960" y="1728"/>
                  <a:ext cx="384" cy="384"/>
                </a:xfrm>
                <a:prstGeom prst="rect">
                  <a:avLst/>
                </a:prstGeom>
                <a:solidFill>
                  <a:srgbClr val="777777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1863" name="Rectangle 23"/>
                <p:cNvSpPr>
                  <a:spLocks noChangeArrowheads="1"/>
                </p:cNvSpPr>
                <p:nvPr/>
              </p:nvSpPr>
              <p:spPr bwMode="auto">
                <a:xfrm>
                  <a:off x="1344" y="2112"/>
                  <a:ext cx="384" cy="384"/>
                </a:xfrm>
                <a:prstGeom prst="rect">
                  <a:avLst/>
                </a:prstGeom>
                <a:solidFill>
                  <a:srgbClr val="777777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1864" name="Rectangle 24"/>
                <p:cNvSpPr>
                  <a:spLocks noChangeArrowheads="1"/>
                </p:cNvSpPr>
                <p:nvPr/>
              </p:nvSpPr>
              <p:spPr bwMode="auto">
                <a:xfrm>
                  <a:off x="960" y="2112"/>
                  <a:ext cx="384" cy="384"/>
                </a:xfrm>
                <a:prstGeom prst="rect">
                  <a:avLst/>
                </a:prstGeom>
                <a:solidFill>
                  <a:srgbClr val="777777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1865" name="Rectangle 25"/>
                <p:cNvSpPr>
                  <a:spLocks noChangeArrowheads="1"/>
                </p:cNvSpPr>
                <p:nvPr/>
              </p:nvSpPr>
              <p:spPr bwMode="auto">
                <a:xfrm>
                  <a:off x="3648" y="2496"/>
                  <a:ext cx="384" cy="384"/>
                </a:xfrm>
                <a:prstGeom prst="rect">
                  <a:avLst/>
                </a:prstGeom>
                <a:solidFill>
                  <a:srgbClr val="777777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1866" name="Rectangle 26"/>
                <p:cNvSpPr>
                  <a:spLocks noChangeArrowheads="1"/>
                </p:cNvSpPr>
                <p:nvPr/>
              </p:nvSpPr>
              <p:spPr bwMode="auto">
                <a:xfrm>
                  <a:off x="4032" y="2496"/>
                  <a:ext cx="384" cy="384"/>
                </a:xfrm>
                <a:prstGeom prst="rect">
                  <a:avLst/>
                </a:prstGeom>
                <a:solidFill>
                  <a:srgbClr val="777777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1867" name="Rectangle 27"/>
                <p:cNvSpPr>
                  <a:spLocks noChangeArrowheads="1"/>
                </p:cNvSpPr>
                <p:nvPr/>
              </p:nvSpPr>
              <p:spPr bwMode="auto">
                <a:xfrm>
                  <a:off x="4032" y="2112"/>
                  <a:ext cx="384" cy="384"/>
                </a:xfrm>
                <a:prstGeom prst="rect">
                  <a:avLst/>
                </a:prstGeom>
                <a:solidFill>
                  <a:srgbClr val="777777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1868" name="Rectangle 28"/>
                <p:cNvSpPr>
                  <a:spLocks noChangeArrowheads="1"/>
                </p:cNvSpPr>
                <p:nvPr/>
              </p:nvSpPr>
              <p:spPr bwMode="auto">
                <a:xfrm>
                  <a:off x="3648" y="1728"/>
                  <a:ext cx="384" cy="384"/>
                </a:xfrm>
                <a:prstGeom prst="rect">
                  <a:avLst/>
                </a:prstGeom>
                <a:solidFill>
                  <a:srgbClr val="777777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1869" name="Rectangle 29"/>
                <p:cNvSpPr>
                  <a:spLocks noChangeArrowheads="1"/>
                </p:cNvSpPr>
                <p:nvPr/>
              </p:nvSpPr>
              <p:spPr bwMode="auto">
                <a:xfrm>
                  <a:off x="4032" y="1728"/>
                  <a:ext cx="384" cy="384"/>
                </a:xfrm>
                <a:prstGeom prst="rect">
                  <a:avLst/>
                </a:prstGeom>
                <a:solidFill>
                  <a:srgbClr val="777777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1870" name="Rectangle 30"/>
                <p:cNvSpPr>
                  <a:spLocks noChangeArrowheads="1"/>
                </p:cNvSpPr>
                <p:nvPr/>
              </p:nvSpPr>
              <p:spPr bwMode="auto">
                <a:xfrm>
                  <a:off x="3264" y="1728"/>
                  <a:ext cx="384" cy="384"/>
                </a:xfrm>
                <a:prstGeom prst="rect">
                  <a:avLst/>
                </a:prstGeom>
                <a:solidFill>
                  <a:srgbClr val="777777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1871" name="Rectangle 31"/>
                <p:cNvSpPr>
                  <a:spLocks noChangeArrowheads="1"/>
                </p:cNvSpPr>
                <p:nvPr/>
              </p:nvSpPr>
              <p:spPr bwMode="auto">
                <a:xfrm>
                  <a:off x="2880" y="1728"/>
                  <a:ext cx="384" cy="384"/>
                </a:xfrm>
                <a:prstGeom prst="rect">
                  <a:avLst/>
                </a:prstGeom>
                <a:solidFill>
                  <a:srgbClr val="777777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1872" name="Rectangle 32"/>
                <p:cNvSpPr>
                  <a:spLocks noChangeArrowheads="1"/>
                </p:cNvSpPr>
                <p:nvPr/>
              </p:nvSpPr>
              <p:spPr bwMode="auto">
                <a:xfrm>
                  <a:off x="2496" y="1728"/>
                  <a:ext cx="384" cy="384"/>
                </a:xfrm>
                <a:prstGeom prst="rect">
                  <a:avLst/>
                </a:prstGeom>
                <a:solidFill>
                  <a:srgbClr val="777777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1873" name="Rectangle 33"/>
                <p:cNvSpPr>
                  <a:spLocks noChangeArrowheads="1"/>
                </p:cNvSpPr>
                <p:nvPr/>
              </p:nvSpPr>
              <p:spPr bwMode="auto">
                <a:xfrm>
                  <a:off x="1728" y="2496"/>
                  <a:ext cx="384" cy="384"/>
                </a:xfrm>
                <a:prstGeom prst="rect">
                  <a:avLst/>
                </a:prstGeom>
                <a:solidFill>
                  <a:srgbClr val="777777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1874" name="Rectangle 34"/>
                <p:cNvSpPr>
                  <a:spLocks noChangeArrowheads="1"/>
                </p:cNvSpPr>
                <p:nvPr/>
              </p:nvSpPr>
              <p:spPr bwMode="auto">
                <a:xfrm>
                  <a:off x="2112" y="2496"/>
                  <a:ext cx="384" cy="384"/>
                </a:xfrm>
                <a:prstGeom prst="rect">
                  <a:avLst/>
                </a:prstGeom>
                <a:solidFill>
                  <a:srgbClr val="777777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1875" name="Rectangle 35"/>
                <p:cNvSpPr>
                  <a:spLocks noChangeArrowheads="1"/>
                </p:cNvSpPr>
                <p:nvPr/>
              </p:nvSpPr>
              <p:spPr bwMode="auto">
                <a:xfrm>
                  <a:off x="2496" y="2496"/>
                  <a:ext cx="384" cy="384"/>
                </a:xfrm>
                <a:prstGeom prst="rect">
                  <a:avLst/>
                </a:prstGeom>
                <a:solidFill>
                  <a:srgbClr val="777777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1876" name="Rectangle 36"/>
                <p:cNvSpPr>
                  <a:spLocks noChangeArrowheads="1"/>
                </p:cNvSpPr>
                <p:nvPr/>
              </p:nvSpPr>
              <p:spPr bwMode="auto">
                <a:xfrm>
                  <a:off x="2880" y="2496"/>
                  <a:ext cx="384" cy="384"/>
                </a:xfrm>
                <a:prstGeom prst="rect">
                  <a:avLst/>
                </a:prstGeom>
                <a:solidFill>
                  <a:srgbClr val="777777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1877" name="Rectangle 37"/>
                <p:cNvSpPr>
                  <a:spLocks noChangeArrowheads="1"/>
                </p:cNvSpPr>
                <p:nvPr/>
              </p:nvSpPr>
              <p:spPr bwMode="auto">
                <a:xfrm>
                  <a:off x="3264" y="2496"/>
                  <a:ext cx="384" cy="384"/>
                </a:xfrm>
                <a:prstGeom prst="rect">
                  <a:avLst/>
                </a:prstGeom>
                <a:solidFill>
                  <a:srgbClr val="777777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1878" name="Rectangle 38"/>
                <p:cNvSpPr>
                  <a:spLocks noChangeArrowheads="1"/>
                </p:cNvSpPr>
                <p:nvPr/>
              </p:nvSpPr>
              <p:spPr bwMode="auto">
                <a:xfrm>
                  <a:off x="1344" y="2496"/>
                  <a:ext cx="384" cy="384"/>
                </a:xfrm>
                <a:prstGeom prst="rect">
                  <a:avLst/>
                </a:prstGeom>
                <a:solidFill>
                  <a:srgbClr val="777777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91879" name="Rectangle 39"/>
              <p:cNvSpPr>
                <a:spLocks noChangeArrowheads="1"/>
              </p:cNvSpPr>
              <p:nvPr/>
            </p:nvSpPr>
            <p:spPr bwMode="auto">
              <a:xfrm>
                <a:off x="768" y="2880"/>
                <a:ext cx="384" cy="384"/>
              </a:xfrm>
              <a:prstGeom prst="rect">
                <a:avLst/>
              </a:prstGeom>
              <a:solidFill>
                <a:srgbClr val="FF3300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1880" name="Rectangle 40"/>
              <p:cNvSpPr>
                <a:spLocks noChangeArrowheads="1"/>
              </p:cNvSpPr>
              <p:nvPr/>
            </p:nvSpPr>
            <p:spPr bwMode="auto">
              <a:xfrm>
                <a:off x="3072" y="2496"/>
                <a:ext cx="384" cy="384"/>
              </a:xfrm>
              <a:prstGeom prst="rect">
                <a:avLst/>
              </a:prstGeom>
              <a:solidFill>
                <a:srgbClr val="33CC33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91881" name="Text Box 41"/>
            <p:cNvSpPr txBox="1">
              <a:spLocks noChangeArrowheads="1"/>
            </p:cNvSpPr>
            <p:nvPr/>
          </p:nvSpPr>
          <p:spPr bwMode="auto">
            <a:xfrm>
              <a:off x="3120" y="2544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291882" name="Text Box 42"/>
            <p:cNvSpPr txBox="1">
              <a:spLocks noChangeArrowheads="1"/>
            </p:cNvSpPr>
            <p:nvPr/>
          </p:nvSpPr>
          <p:spPr bwMode="auto">
            <a:xfrm>
              <a:off x="3888" y="2544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291883" name="Text Box 43"/>
            <p:cNvSpPr txBox="1">
              <a:spLocks noChangeArrowheads="1"/>
            </p:cNvSpPr>
            <p:nvPr/>
          </p:nvSpPr>
          <p:spPr bwMode="auto">
            <a:xfrm>
              <a:off x="3504" y="2544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291884" name="Text Box 44"/>
            <p:cNvSpPr txBox="1">
              <a:spLocks noChangeArrowheads="1"/>
            </p:cNvSpPr>
            <p:nvPr/>
          </p:nvSpPr>
          <p:spPr bwMode="auto">
            <a:xfrm>
              <a:off x="2736" y="2544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291885" name="Text Box 45"/>
            <p:cNvSpPr txBox="1">
              <a:spLocks noChangeArrowheads="1"/>
            </p:cNvSpPr>
            <p:nvPr/>
          </p:nvSpPr>
          <p:spPr bwMode="auto">
            <a:xfrm>
              <a:off x="1968" y="1776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5</a:t>
              </a:r>
            </a:p>
          </p:txBody>
        </p:sp>
        <p:sp>
          <p:nvSpPr>
            <p:cNvPr id="291886" name="Text Box 46"/>
            <p:cNvSpPr txBox="1">
              <a:spLocks noChangeArrowheads="1"/>
            </p:cNvSpPr>
            <p:nvPr/>
          </p:nvSpPr>
          <p:spPr bwMode="auto">
            <a:xfrm>
              <a:off x="816" y="1776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8</a:t>
              </a:r>
            </a:p>
          </p:txBody>
        </p:sp>
        <p:sp>
          <p:nvSpPr>
            <p:cNvPr id="291887" name="Text Box 47"/>
            <p:cNvSpPr txBox="1">
              <a:spLocks noChangeArrowheads="1"/>
            </p:cNvSpPr>
            <p:nvPr/>
          </p:nvSpPr>
          <p:spPr bwMode="auto">
            <a:xfrm>
              <a:off x="1200" y="1776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7</a:t>
              </a:r>
            </a:p>
          </p:txBody>
        </p:sp>
        <p:sp>
          <p:nvSpPr>
            <p:cNvPr id="291888" name="Text Box 48"/>
            <p:cNvSpPr txBox="1">
              <a:spLocks noChangeArrowheads="1"/>
            </p:cNvSpPr>
            <p:nvPr/>
          </p:nvSpPr>
          <p:spPr bwMode="auto">
            <a:xfrm>
              <a:off x="816" y="2928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7</a:t>
              </a:r>
            </a:p>
          </p:txBody>
        </p:sp>
        <p:sp>
          <p:nvSpPr>
            <p:cNvPr id="291889" name="Text Box 49"/>
            <p:cNvSpPr txBox="1">
              <a:spLocks noChangeArrowheads="1"/>
            </p:cNvSpPr>
            <p:nvPr/>
          </p:nvSpPr>
          <p:spPr bwMode="auto">
            <a:xfrm>
              <a:off x="2352" y="2160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3</a:t>
              </a:r>
            </a:p>
          </p:txBody>
        </p:sp>
        <p:sp>
          <p:nvSpPr>
            <p:cNvPr id="291890" name="Text Box 50"/>
            <p:cNvSpPr txBox="1">
              <a:spLocks noChangeArrowheads="1"/>
            </p:cNvSpPr>
            <p:nvPr/>
          </p:nvSpPr>
          <p:spPr bwMode="auto">
            <a:xfrm>
              <a:off x="2352" y="1776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4</a:t>
              </a:r>
            </a:p>
          </p:txBody>
        </p:sp>
        <p:sp>
          <p:nvSpPr>
            <p:cNvPr id="291891" name="Text Box 51"/>
            <p:cNvSpPr txBox="1">
              <a:spLocks noChangeArrowheads="1"/>
            </p:cNvSpPr>
            <p:nvPr/>
          </p:nvSpPr>
          <p:spPr bwMode="auto">
            <a:xfrm>
              <a:off x="1200" y="3312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7</a:t>
              </a:r>
            </a:p>
          </p:txBody>
        </p:sp>
        <p:sp>
          <p:nvSpPr>
            <p:cNvPr id="291892" name="Text Box 52"/>
            <p:cNvSpPr txBox="1">
              <a:spLocks noChangeArrowheads="1"/>
            </p:cNvSpPr>
            <p:nvPr/>
          </p:nvSpPr>
          <p:spPr bwMode="auto">
            <a:xfrm>
              <a:off x="1584" y="1776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6</a:t>
              </a:r>
            </a:p>
          </p:txBody>
        </p:sp>
        <p:sp>
          <p:nvSpPr>
            <p:cNvPr id="291893" name="Text Box 53"/>
            <p:cNvSpPr txBox="1">
              <a:spLocks noChangeArrowheads="1"/>
            </p:cNvSpPr>
            <p:nvPr/>
          </p:nvSpPr>
          <p:spPr bwMode="auto">
            <a:xfrm>
              <a:off x="816" y="2160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7</a:t>
              </a:r>
            </a:p>
          </p:txBody>
        </p:sp>
        <p:sp>
          <p:nvSpPr>
            <p:cNvPr id="291894" name="Text Box 54"/>
            <p:cNvSpPr txBox="1">
              <a:spLocks noChangeArrowheads="1"/>
            </p:cNvSpPr>
            <p:nvPr/>
          </p:nvSpPr>
          <p:spPr bwMode="auto">
            <a:xfrm>
              <a:off x="816" y="2544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6</a:t>
              </a:r>
            </a:p>
          </p:txBody>
        </p:sp>
        <p:sp>
          <p:nvSpPr>
            <p:cNvPr id="291895" name="Text Box 55"/>
            <p:cNvSpPr txBox="1">
              <a:spLocks noChangeArrowheads="1"/>
            </p:cNvSpPr>
            <p:nvPr/>
          </p:nvSpPr>
          <p:spPr bwMode="auto">
            <a:xfrm>
              <a:off x="1968" y="2544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3</a:t>
              </a:r>
            </a:p>
          </p:txBody>
        </p:sp>
        <p:sp>
          <p:nvSpPr>
            <p:cNvPr id="291896" name="Text Box 56"/>
            <p:cNvSpPr txBox="1">
              <a:spLocks noChangeArrowheads="1"/>
            </p:cNvSpPr>
            <p:nvPr/>
          </p:nvSpPr>
          <p:spPr bwMode="auto">
            <a:xfrm>
              <a:off x="2352" y="2544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291897" name="Text Box 57"/>
            <p:cNvSpPr txBox="1">
              <a:spLocks noChangeArrowheads="1"/>
            </p:cNvSpPr>
            <p:nvPr/>
          </p:nvSpPr>
          <p:spPr bwMode="auto">
            <a:xfrm>
              <a:off x="816" y="3312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8</a:t>
              </a:r>
            </a:p>
          </p:txBody>
        </p:sp>
        <p:sp>
          <p:nvSpPr>
            <p:cNvPr id="291898" name="Text Box 58"/>
            <p:cNvSpPr txBox="1">
              <a:spLocks noChangeArrowheads="1"/>
            </p:cNvSpPr>
            <p:nvPr/>
          </p:nvSpPr>
          <p:spPr bwMode="auto">
            <a:xfrm>
              <a:off x="1200" y="2928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6</a:t>
              </a:r>
            </a:p>
          </p:txBody>
        </p:sp>
        <p:sp>
          <p:nvSpPr>
            <p:cNvPr id="291899" name="Text Box 59"/>
            <p:cNvSpPr txBox="1">
              <a:spLocks noChangeArrowheads="1"/>
            </p:cNvSpPr>
            <p:nvPr/>
          </p:nvSpPr>
          <p:spPr bwMode="auto">
            <a:xfrm>
              <a:off x="1968" y="2160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4</a:t>
              </a:r>
            </a:p>
          </p:txBody>
        </p:sp>
        <p:sp>
          <p:nvSpPr>
            <p:cNvPr id="291900" name="Text Box 60"/>
            <p:cNvSpPr txBox="1">
              <a:spLocks noChangeArrowheads="1"/>
            </p:cNvSpPr>
            <p:nvPr/>
          </p:nvSpPr>
          <p:spPr bwMode="auto">
            <a:xfrm>
              <a:off x="1584" y="2160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5</a:t>
              </a:r>
            </a:p>
          </p:txBody>
        </p:sp>
        <p:sp>
          <p:nvSpPr>
            <p:cNvPr id="291901" name="Text Box 61"/>
            <p:cNvSpPr txBox="1">
              <a:spLocks noChangeArrowheads="1"/>
            </p:cNvSpPr>
            <p:nvPr/>
          </p:nvSpPr>
          <p:spPr bwMode="auto">
            <a:xfrm>
              <a:off x="3120" y="1776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291902" name="Text Box 62"/>
            <p:cNvSpPr txBox="1">
              <a:spLocks noChangeArrowheads="1"/>
            </p:cNvSpPr>
            <p:nvPr/>
          </p:nvSpPr>
          <p:spPr bwMode="auto">
            <a:xfrm>
              <a:off x="2736" y="1776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3</a:t>
              </a:r>
            </a:p>
          </p:txBody>
        </p:sp>
        <p:sp>
          <p:nvSpPr>
            <p:cNvPr id="291903" name="Text Box 63"/>
            <p:cNvSpPr txBox="1">
              <a:spLocks noChangeArrowheads="1"/>
            </p:cNvSpPr>
            <p:nvPr/>
          </p:nvSpPr>
          <p:spPr bwMode="auto">
            <a:xfrm>
              <a:off x="3504" y="1776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3</a:t>
              </a:r>
            </a:p>
          </p:txBody>
        </p:sp>
        <p:sp>
          <p:nvSpPr>
            <p:cNvPr id="291904" name="Text Box 64"/>
            <p:cNvSpPr txBox="1">
              <a:spLocks noChangeArrowheads="1"/>
            </p:cNvSpPr>
            <p:nvPr/>
          </p:nvSpPr>
          <p:spPr bwMode="auto">
            <a:xfrm>
              <a:off x="2736" y="3312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3</a:t>
              </a:r>
            </a:p>
          </p:txBody>
        </p:sp>
        <p:sp>
          <p:nvSpPr>
            <p:cNvPr id="291905" name="Text Box 65"/>
            <p:cNvSpPr txBox="1">
              <a:spLocks noChangeArrowheads="1"/>
            </p:cNvSpPr>
            <p:nvPr/>
          </p:nvSpPr>
          <p:spPr bwMode="auto">
            <a:xfrm>
              <a:off x="1584" y="3312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6</a:t>
              </a:r>
            </a:p>
          </p:txBody>
        </p:sp>
        <p:sp>
          <p:nvSpPr>
            <p:cNvPr id="291906" name="Text Box 66"/>
            <p:cNvSpPr txBox="1">
              <a:spLocks noChangeArrowheads="1"/>
            </p:cNvSpPr>
            <p:nvPr/>
          </p:nvSpPr>
          <p:spPr bwMode="auto">
            <a:xfrm>
              <a:off x="1968" y="3312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5</a:t>
              </a:r>
            </a:p>
          </p:txBody>
        </p:sp>
        <p:sp>
          <p:nvSpPr>
            <p:cNvPr id="291907" name="Text Box 67"/>
            <p:cNvSpPr txBox="1">
              <a:spLocks noChangeArrowheads="1"/>
            </p:cNvSpPr>
            <p:nvPr/>
          </p:nvSpPr>
          <p:spPr bwMode="auto">
            <a:xfrm>
              <a:off x="3120" y="3312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291908" name="Text Box 68"/>
            <p:cNvSpPr txBox="1">
              <a:spLocks noChangeArrowheads="1"/>
            </p:cNvSpPr>
            <p:nvPr/>
          </p:nvSpPr>
          <p:spPr bwMode="auto">
            <a:xfrm>
              <a:off x="2352" y="3312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4</a:t>
              </a:r>
            </a:p>
          </p:txBody>
        </p:sp>
        <p:sp>
          <p:nvSpPr>
            <p:cNvPr id="291909" name="Text Box 69"/>
            <p:cNvSpPr txBox="1">
              <a:spLocks noChangeArrowheads="1"/>
            </p:cNvSpPr>
            <p:nvPr/>
          </p:nvSpPr>
          <p:spPr bwMode="auto">
            <a:xfrm>
              <a:off x="3888" y="3312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4</a:t>
              </a:r>
            </a:p>
          </p:txBody>
        </p:sp>
        <p:sp>
          <p:nvSpPr>
            <p:cNvPr id="291910" name="Text Box 70"/>
            <p:cNvSpPr txBox="1">
              <a:spLocks noChangeArrowheads="1"/>
            </p:cNvSpPr>
            <p:nvPr/>
          </p:nvSpPr>
          <p:spPr bwMode="auto">
            <a:xfrm>
              <a:off x="3504" y="3312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3</a:t>
              </a:r>
            </a:p>
          </p:txBody>
        </p:sp>
        <p:sp>
          <p:nvSpPr>
            <p:cNvPr id="291911" name="Text Box 71"/>
            <p:cNvSpPr txBox="1">
              <a:spLocks noChangeArrowheads="1"/>
            </p:cNvSpPr>
            <p:nvPr/>
          </p:nvSpPr>
          <p:spPr bwMode="auto">
            <a:xfrm>
              <a:off x="4272" y="3312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5</a:t>
              </a:r>
            </a:p>
          </p:txBody>
        </p:sp>
        <p:sp>
          <p:nvSpPr>
            <p:cNvPr id="291912" name="Text Box 72"/>
            <p:cNvSpPr txBox="1">
              <a:spLocks noChangeArrowheads="1"/>
            </p:cNvSpPr>
            <p:nvPr/>
          </p:nvSpPr>
          <p:spPr bwMode="auto">
            <a:xfrm>
              <a:off x="4272" y="1776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5</a:t>
              </a:r>
            </a:p>
          </p:txBody>
        </p:sp>
        <p:sp>
          <p:nvSpPr>
            <p:cNvPr id="291913" name="Text Box 73"/>
            <p:cNvSpPr txBox="1">
              <a:spLocks noChangeArrowheads="1"/>
            </p:cNvSpPr>
            <p:nvPr/>
          </p:nvSpPr>
          <p:spPr bwMode="auto">
            <a:xfrm>
              <a:off x="3888" y="1776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4</a:t>
              </a:r>
            </a:p>
          </p:txBody>
        </p:sp>
        <p:sp>
          <p:nvSpPr>
            <p:cNvPr id="291914" name="Text Box 74"/>
            <p:cNvSpPr txBox="1">
              <a:spLocks noChangeArrowheads="1"/>
            </p:cNvSpPr>
            <p:nvPr/>
          </p:nvSpPr>
          <p:spPr bwMode="auto">
            <a:xfrm>
              <a:off x="4656" y="1776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6</a:t>
              </a:r>
            </a:p>
          </p:txBody>
        </p:sp>
        <p:sp>
          <p:nvSpPr>
            <p:cNvPr id="291915" name="Text Box 75"/>
            <p:cNvSpPr txBox="1">
              <a:spLocks noChangeArrowheads="1"/>
            </p:cNvSpPr>
            <p:nvPr/>
          </p:nvSpPr>
          <p:spPr bwMode="auto">
            <a:xfrm>
              <a:off x="4656" y="2160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5</a:t>
              </a:r>
            </a:p>
          </p:txBody>
        </p:sp>
        <p:sp>
          <p:nvSpPr>
            <p:cNvPr id="291916" name="Text Box 76"/>
            <p:cNvSpPr txBox="1">
              <a:spLocks noChangeArrowheads="1"/>
            </p:cNvSpPr>
            <p:nvPr/>
          </p:nvSpPr>
          <p:spPr bwMode="auto">
            <a:xfrm>
              <a:off x="4656" y="3312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6</a:t>
              </a:r>
            </a:p>
          </p:txBody>
        </p:sp>
        <p:sp>
          <p:nvSpPr>
            <p:cNvPr id="291917" name="Text Box 77"/>
            <p:cNvSpPr txBox="1">
              <a:spLocks noChangeArrowheads="1"/>
            </p:cNvSpPr>
            <p:nvPr/>
          </p:nvSpPr>
          <p:spPr bwMode="auto">
            <a:xfrm>
              <a:off x="4656" y="2544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4</a:t>
              </a:r>
            </a:p>
          </p:txBody>
        </p:sp>
        <p:sp>
          <p:nvSpPr>
            <p:cNvPr id="291918" name="Text Box 78"/>
            <p:cNvSpPr txBox="1">
              <a:spLocks noChangeArrowheads="1"/>
            </p:cNvSpPr>
            <p:nvPr/>
          </p:nvSpPr>
          <p:spPr bwMode="auto">
            <a:xfrm>
              <a:off x="4656" y="2928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5</a:t>
              </a:r>
            </a:p>
          </p:txBody>
        </p:sp>
      </p:grpSp>
      <p:sp>
        <p:nvSpPr>
          <p:cNvPr id="291919" name="Text Box 79"/>
          <p:cNvSpPr txBox="1">
            <a:spLocks noChangeArrowheads="1"/>
          </p:cNvSpPr>
          <p:nvPr/>
        </p:nvSpPr>
        <p:spPr bwMode="auto">
          <a:xfrm>
            <a:off x="762000" y="1752600"/>
            <a:ext cx="7791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800000"/>
                </a:solidFill>
              </a:rPr>
              <a:t>f(N) = h(N), with h(N) = Manhattan distance to the goal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Previous Lecture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Types  of search Algorithms</a:t>
            </a:r>
          </a:p>
          <a:p>
            <a:r>
              <a:rPr lang="en-US" sz="2800" dirty="0"/>
              <a:t>Uninformed Search</a:t>
            </a:r>
          </a:p>
          <a:p>
            <a:r>
              <a:rPr lang="en-US" sz="2800" dirty="0"/>
              <a:t>Informed Search  </a:t>
            </a:r>
          </a:p>
          <a:p>
            <a:r>
              <a:rPr lang="en-US" sz="2800" dirty="0"/>
              <a:t>Breadth-first searching</a:t>
            </a:r>
          </a:p>
          <a:p>
            <a:r>
              <a:rPr lang="en-US" sz="2800" dirty="0"/>
              <a:t>Depth-first search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ChangeArrowheads="1"/>
          </p:cNvSpPr>
          <p:nvPr/>
        </p:nvSpPr>
        <p:spPr bwMode="auto">
          <a:xfrm>
            <a:off x="4267200" y="3962400"/>
            <a:ext cx="609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2867" name="Rectangle 3"/>
          <p:cNvSpPr>
            <a:spLocks noChangeArrowheads="1"/>
          </p:cNvSpPr>
          <p:nvPr/>
        </p:nvSpPr>
        <p:spPr bwMode="auto">
          <a:xfrm>
            <a:off x="3657600" y="3962400"/>
            <a:ext cx="609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2868" name="Rectangle 4"/>
          <p:cNvSpPr>
            <a:spLocks noChangeArrowheads="1"/>
          </p:cNvSpPr>
          <p:nvPr/>
        </p:nvSpPr>
        <p:spPr bwMode="auto">
          <a:xfrm>
            <a:off x="3657600" y="3352800"/>
            <a:ext cx="609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2869" name="Rectangle 5"/>
          <p:cNvSpPr>
            <a:spLocks noChangeArrowheads="1"/>
          </p:cNvSpPr>
          <p:nvPr/>
        </p:nvSpPr>
        <p:spPr bwMode="auto">
          <a:xfrm>
            <a:off x="3657600" y="2743200"/>
            <a:ext cx="609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2870" name="Rectangle 6"/>
          <p:cNvSpPr>
            <a:spLocks noChangeArrowheads="1"/>
          </p:cNvSpPr>
          <p:nvPr/>
        </p:nvSpPr>
        <p:spPr bwMode="auto">
          <a:xfrm>
            <a:off x="4267200" y="2743200"/>
            <a:ext cx="609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2871" name="Rectangle 7"/>
          <p:cNvSpPr>
            <a:spLocks noChangeArrowheads="1"/>
          </p:cNvSpPr>
          <p:nvPr/>
        </p:nvSpPr>
        <p:spPr bwMode="auto">
          <a:xfrm>
            <a:off x="5486400" y="2743200"/>
            <a:ext cx="609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2872" name="Rectangle 8"/>
          <p:cNvSpPr>
            <a:spLocks noChangeArrowheads="1"/>
          </p:cNvSpPr>
          <p:nvPr/>
        </p:nvSpPr>
        <p:spPr bwMode="auto">
          <a:xfrm>
            <a:off x="6096000" y="2743200"/>
            <a:ext cx="609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2873" name="Rectangle 9"/>
          <p:cNvSpPr>
            <a:spLocks noChangeArrowheads="1"/>
          </p:cNvSpPr>
          <p:nvPr/>
        </p:nvSpPr>
        <p:spPr bwMode="auto">
          <a:xfrm>
            <a:off x="4876800" y="2743200"/>
            <a:ext cx="609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2874" name="Rectangle 10"/>
          <p:cNvSpPr>
            <a:spLocks noChangeArrowheads="1"/>
          </p:cNvSpPr>
          <p:nvPr/>
        </p:nvSpPr>
        <p:spPr bwMode="auto">
          <a:xfrm>
            <a:off x="6705600" y="2743200"/>
            <a:ext cx="609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2875" name="Rectangle 11"/>
          <p:cNvSpPr>
            <a:spLocks noChangeArrowheads="1"/>
          </p:cNvSpPr>
          <p:nvPr/>
        </p:nvSpPr>
        <p:spPr bwMode="auto">
          <a:xfrm>
            <a:off x="7315200" y="2743200"/>
            <a:ext cx="609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2876" name="Rectangle 12"/>
          <p:cNvSpPr>
            <a:spLocks noChangeArrowheads="1"/>
          </p:cNvSpPr>
          <p:nvPr/>
        </p:nvSpPr>
        <p:spPr bwMode="auto">
          <a:xfrm>
            <a:off x="7315200" y="3352800"/>
            <a:ext cx="609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2877" name="Rectangle 13"/>
          <p:cNvSpPr>
            <a:spLocks noChangeArrowheads="1"/>
          </p:cNvSpPr>
          <p:nvPr/>
        </p:nvSpPr>
        <p:spPr bwMode="auto">
          <a:xfrm>
            <a:off x="7315200" y="4572000"/>
            <a:ext cx="609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2878" name="Rectangle 14"/>
          <p:cNvSpPr>
            <a:spLocks noChangeArrowheads="1"/>
          </p:cNvSpPr>
          <p:nvPr/>
        </p:nvSpPr>
        <p:spPr bwMode="auto">
          <a:xfrm>
            <a:off x="7315200" y="5181600"/>
            <a:ext cx="609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2879" name="Rectangle 15"/>
          <p:cNvSpPr>
            <a:spLocks noChangeArrowheads="1"/>
          </p:cNvSpPr>
          <p:nvPr/>
        </p:nvSpPr>
        <p:spPr bwMode="auto">
          <a:xfrm>
            <a:off x="7315200" y="3962400"/>
            <a:ext cx="609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2880" name="Rectangle 16"/>
          <p:cNvSpPr>
            <a:spLocks noChangeArrowheads="1"/>
          </p:cNvSpPr>
          <p:nvPr/>
        </p:nvSpPr>
        <p:spPr bwMode="auto">
          <a:xfrm>
            <a:off x="6705600" y="5181600"/>
            <a:ext cx="609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2881" name="Rectangle 17"/>
          <p:cNvSpPr>
            <a:spLocks noChangeArrowheads="1"/>
          </p:cNvSpPr>
          <p:nvPr/>
        </p:nvSpPr>
        <p:spPr bwMode="auto">
          <a:xfrm>
            <a:off x="6096000" y="5181600"/>
            <a:ext cx="609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2882" name="Rectangle 18"/>
          <p:cNvSpPr>
            <a:spLocks noChangeArrowheads="1"/>
          </p:cNvSpPr>
          <p:nvPr/>
        </p:nvSpPr>
        <p:spPr bwMode="auto">
          <a:xfrm>
            <a:off x="5486400" y="5181600"/>
            <a:ext cx="609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2883" name="Rectangle 19"/>
          <p:cNvSpPr>
            <a:spLocks noChangeArrowheads="1"/>
          </p:cNvSpPr>
          <p:nvPr/>
        </p:nvSpPr>
        <p:spPr bwMode="auto">
          <a:xfrm>
            <a:off x="4876800" y="5181600"/>
            <a:ext cx="609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2884" name="Rectangle 20"/>
          <p:cNvSpPr>
            <a:spLocks noChangeArrowheads="1"/>
          </p:cNvSpPr>
          <p:nvPr/>
        </p:nvSpPr>
        <p:spPr bwMode="auto">
          <a:xfrm>
            <a:off x="4267200" y="5181600"/>
            <a:ext cx="609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2885" name="Rectangle 21"/>
          <p:cNvSpPr>
            <a:spLocks noChangeArrowheads="1"/>
          </p:cNvSpPr>
          <p:nvPr/>
        </p:nvSpPr>
        <p:spPr bwMode="auto">
          <a:xfrm>
            <a:off x="3657600" y="5181600"/>
            <a:ext cx="609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2886" name="Rectangle 22"/>
          <p:cNvSpPr>
            <a:spLocks noChangeArrowheads="1"/>
          </p:cNvSpPr>
          <p:nvPr/>
        </p:nvSpPr>
        <p:spPr bwMode="auto">
          <a:xfrm>
            <a:off x="3048000" y="5181600"/>
            <a:ext cx="609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1219200" y="2743200"/>
            <a:ext cx="1828800" cy="3048000"/>
            <a:chOff x="768" y="1728"/>
            <a:chExt cx="1152" cy="1920"/>
          </a:xfrm>
        </p:grpSpPr>
        <p:sp>
          <p:nvSpPr>
            <p:cNvPr id="292888" name="Rectangle 24"/>
            <p:cNvSpPr>
              <a:spLocks noChangeArrowheads="1"/>
            </p:cNvSpPr>
            <p:nvPr/>
          </p:nvSpPr>
          <p:spPr bwMode="auto">
            <a:xfrm>
              <a:off x="768" y="1728"/>
              <a:ext cx="384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889" name="Rectangle 25"/>
            <p:cNvSpPr>
              <a:spLocks noChangeArrowheads="1"/>
            </p:cNvSpPr>
            <p:nvPr/>
          </p:nvSpPr>
          <p:spPr bwMode="auto">
            <a:xfrm>
              <a:off x="1536" y="3264"/>
              <a:ext cx="384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1219200" y="3352800"/>
            <a:ext cx="1219200" cy="2438400"/>
            <a:chOff x="768" y="2112"/>
            <a:chExt cx="768" cy="1536"/>
          </a:xfrm>
        </p:grpSpPr>
        <p:sp>
          <p:nvSpPr>
            <p:cNvPr id="292891" name="Rectangle 27"/>
            <p:cNvSpPr>
              <a:spLocks noChangeArrowheads="1"/>
            </p:cNvSpPr>
            <p:nvPr/>
          </p:nvSpPr>
          <p:spPr bwMode="auto">
            <a:xfrm>
              <a:off x="1152" y="3264"/>
              <a:ext cx="384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892" name="Rectangle 28"/>
            <p:cNvSpPr>
              <a:spLocks noChangeArrowheads="1"/>
            </p:cNvSpPr>
            <p:nvPr/>
          </p:nvSpPr>
          <p:spPr bwMode="auto">
            <a:xfrm>
              <a:off x="768" y="2112"/>
              <a:ext cx="384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1219200" y="3962400"/>
            <a:ext cx="1219200" cy="1828800"/>
            <a:chOff x="768" y="2496"/>
            <a:chExt cx="768" cy="1152"/>
          </a:xfrm>
        </p:grpSpPr>
        <p:sp>
          <p:nvSpPr>
            <p:cNvPr id="292894" name="Rectangle 30"/>
            <p:cNvSpPr>
              <a:spLocks noChangeArrowheads="1"/>
            </p:cNvSpPr>
            <p:nvPr/>
          </p:nvSpPr>
          <p:spPr bwMode="auto">
            <a:xfrm>
              <a:off x="768" y="3264"/>
              <a:ext cx="384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895" name="Rectangle 31"/>
            <p:cNvSpPr>
              <a:spLocks noChangeArrowheads="1"/>
            </p:cNvSpPr>
            <p:nvPr/>
          </p:nvSpPr>
          <p:spPr bwMode="auto">
            <a:xfrm>
              <a:off x="1152" y="2880"/>
              <a:ext cx="384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896" name="Rectangle 32"/>
            <p:cNvSpPr>
              <a:spLocks noChangeArrowheads="1"/>
            </p:cNvSpPr>
            <p:nvPr/>
          </p:nvSpPr>
          <p:spPr bwMode="auto">
            <a:xfrm>
              <a:off x="768" y="2496"/>
              <a:ext cx="384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92897" name="Rectangle 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Robot Navigation</a:t>
            </a: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1219200" y="2743200"/>
            <a:ext cx="6705600" cy="3048000"/>
            <a:chOff x="768" y="1728"/>
            <a:chExt cx="4224" cy="1920"/>
          </a:xfrm>
        </p:grpSpPr>
        <p:grpSp>
          <p:nvGrpSpPr>
            <p:cNvPr id="6" name="Group 35"/>
            <p:cNvGrpSpPr>
              <a:grpSpLocks/>
            </p:cNvGrpSpPr>
            <p:nvPr/>
          </p:nvGrpSpPr>
          <p:grpSpPr bwMode="auto">
            <a:xfrm>
              <a:off x="768" y="1728"/>
              <a:ext cx="4224" cy="1920"/>
              <a:chOff x="576" y="1344"/>
              <a:chExt cx="4224" cy="1920"/>
            </a:xfrm>
          </p:grpSpPr>
          <p:grpSp>
            <p:nvGrpSpPr>
              <p:cNvPr id="7" name="Group 36"/>
              <p:cNvGrpSpPr>
                <a:grpSpLocks/>
              </p:cNvGrpSpPr>
              <p:nvPr/>
            </p:nvGrpSpPr>
            <p:grpSpPr bwMode="auto">
              <a:xfrm>
                <a:off x="576" y="1344"/>
                <a:ext cx="4224" cy="1920"/>
                <a:chOff x="576" y="1344"/>
                <a:chExt cx="4224" cy="1920"/>
              </a:xfrm>
            </p:grpSpPr>
            <p:sp>
              <p:nvSpPr>
                <p:cNvPr id="292901" name="Rectangle 37"/>
                <p:cNvSpPr>
                  <a:spLocks noChangeArrowheads="1"/>
                </p:cNvSpPr>
                <p:nvPr/>
              </p:nvSpPr>
              <p:spPr bwMode="auto">
                <a:xfrm>
                  <a:off x="576" y="1344"/>
                  <a:ext cx="4224" cy="1920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2902" name="Line 38"/>
                <p:cNvSpPr>
                  <a:spLocks noChangeShapeType="1"/>
                </p:cNvSpPr>
                <p:nvPr/>
              </p:nvSpPr>
              <p:spPr bwMode="auto">
                <a:xfrm>
                  <a:off x="960" y="1344"/>
                  <a:ext cx="0" cy="192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2903" name="Line 39"/>
                <p:cNvSpPr>
                  <a:spLocks noChangeShapeType="1"/>
                </p:cNvSpPr>
                <p:nvPr/>
              </p:nvSpPr>
              <p:spPr bwMode="auto">
                <a:xfrm>
                  <a:off x="1728" y="1344"/>
                  <a:ext cx="0" cy="192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2904" name="Line 40"/>
                <p:cNvSpPr>
                  <a:spLocks noChangeShapeType="1"/>
                </p:cNvSpPr>
                <p:nvPr/>
              </p:nvSpPr>
              <p:spPr bwMode="auto">
                <a:xfrm>
                  <a:off x="2112" y="1344"/>
                  <a:ext cx="0" cy="192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2905" name="Line 41"/>
                <p:cNvSpPr>
                  <a:spLocks noChangeShapeType="1"/>
                </p:cNvSpPr>
                <p:nvPr/>
              </p:nvSpPr>
              <p:spPr bwMode="auto">
                <a:xfrm>
                  <a:off x="2496" y="1344"/>
                  <a:ext cx="0" cy="192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2906" name="Line 42"/>
                <p:cNvSpPr>
                  <a:spLocks noChangeShapeType="1"/>
                </p:cNvSpPr>
                <p:nvPr/>
              </p:nvSpPr>
              <p:spPr bwMode="auto">
                <a:xfrm>
                  <a:off x="2880" y="1344"/>
                  <a:ext cx="0" cy="192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2907" name="Line 43"/>
                <p:cNvSpPr>
                  <a:spLocks noChangeShapeType="1"/>
                </p:cNvSpPr>
                <p:nvPr/>
              </p:nvSpPr>
              <p:spPr bwMode="auto">
                <a:xfrm>
                  <a:off x="3264" y="1344"/>
                  <a:ext cx="0" cy="192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2908" name="Line 44"/>
                <p:cNvSpPr>
                  <a:spLocks noChangeShapeType="1"/>
                </p:cNvSpPr>
                <p:nvPr/>
              </p:nvSpPr>
              <p:spPr bwMode="auto">
                <a:xfrm>
                  <a:off x="3648" y="1344"/>
                  <a:ext cx="0" cy="192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2909" name="Line 45"/>
                <p:cNvSpPr>
                  <a:spLocks noChangeShapeType="1"/>
                </p:cNvSpPr>
                <p:nvPr/>
              </p:nvSpPr>
              <p:spPr bwMode="auto">
                <a:xfrm>
                  <a:off x="4032" y="1344"/>
                  <a:ext cx="0" cy="192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2910" name="Line 46"/>
                <p:cNvSpPr>
                  <a:spLocks noChangeShapeType="1"/>
                </p:cNvSpPr>
                <p:nvPr/>
              </p:nvSpPr>
              <p:spPr bwMode="auto">
                <a:xfrm>
                  <a:off x="4416" y="1344"/>
                  <a:ext cx="0" cy="192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2911" name="Line 47"/>
                <p:cNvSpPr>
                  <a:spLocks noChangeShapeType="1"/>
                </p:cNvSpPr>
                <p:nvPr/>
              </p:nvSpPr>
              <p:spPr bwMode="auto">
                <a:xfrm>
                  <a:off x="1344" y="1344"/>
                  <a:ext cx="0" cy="192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2912" name="Line 48"/>
                <p:cNvSpPr>
                  <a:spLocks noChangeShapeType="1"/>
                </p:cNvSpPr>
                <p:nvPr/>
              </p:nvSpPr>
              <p:spPr bwMode="auto">
                <a:xfrm flipV="1">
                  <a:off x="576" y="1728"/>
                  <a:ext cx="422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2913" name="Line 49"/>
                <p:cNvSpPr>
                  <a:spLocks noChangeShapeType="1"/>
                </p:cNvSpPr>
                <p:nvPr/>
              </p:nvSpPr>
              <p:spPr bwMode="auto">
                <a:xfrm flipV="1">
                  <a:off x="576" y="2112"/>
                  <a:ext cx="422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2914" name="Line 50"/>
                <p:cNvSpPr>
                  <a:spLocks noChangeShapeType="1"/>
                </p:cNvSpPr>
                <p:nvPr/>
              </p:nvSpPr>
              <p:spPr bwMode="auto">
                <a:xfrm flipV="1">
                  <a:off x="576" y="2496"/>
                  <a:ext cx="422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2915" name="Line 51"/>
                <p:cNvSpPr>
                  <a:spLocks noChangeShapeType="1"/>
                </p:cNvSpPr>
                <p:nvPr/>
              </p:nvSpPr>
              <p:spPr bwMode="auto">
                <a:xfrm flipV="1">
                  <a:off x="576" y="2880"/>
                  <a:ext cx="422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sp>
            <p:nvSpPr>
              <p:cNvPr id="292916" name="Rectangle 52"/>
              <p:cNvSpPr>
                <a:spLocks noChangeArrowheads="1"/>
              </p:cNvSpPr>
              <p:nvPr/>
            </p:nvSpPr>
            <p:spPr bwMode="auto">
              <a:xfrm>
                <a:off x="960" y="1728"/>
                <a:ext cx="384" cy="384"/>
              </a:xfrm>
              <a:prstGeom prst="rect">
                <a:avLst/>
              </a:prstGeom>
              <a:solidFill>
                <a:srgbClr val="77777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2917" name="Rectangle 53"/>
              <p:cNvSpPr>
                <a:spLocks noChangeArrowheads="1"/>
              </p:cNvSpPr>
              <p:nvPr/>
            </p:nvSpPr>
            <p:spPr bwMode="auto">
              <a:xfrm>
                <a:off x="1344" y="2112"/>
                <a:ext cx="384" cy="384"/>
              </a:xfrm>
              <a:prstGeom prst="rect">
                <a:avLst/>
              </a:prstGeom>
              <a:solidFill>
                <a:srgbClr val="77777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2918" name="Rectangle 54"/>
              <p:cNvSpPr>
                <a:spLocks noChangeArrowheads="1"/>
              </p:cNvSpPr>
              <p:nvPr/>
            </p:nvSpPr>
            <p:spPr bwMode="auto">
              <a:xfrm>
                <a:off x="960" y="2112"/>
                <a:ext cx="384" cy="384"/>
              </a:xfrm>
              <a:prstGeom prst="rect">
                <a:avLst/>
              </a:prstGeom>
              <a:solidFill>
                <a:srgbClr val="77777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2919" name="Rectangle 55"/>
              <p:cNvSpPr>
                <a:spLocks noChangeArrowheads="1"/>
              </p:cNvSpPr>
              <p:nvPr/>
            </p:nvSpPr>
            <p:spPr bwMode="auto">
              <a:xfrm>
                <a:off x="3648" y="2496"/>
                <a:ext cx="384" cy="384"/>
              </a:xfrm>
              <a:prstGeom prst="rect">
                <a:avLst/>
              </a:prstGeom>
              <a:solidFill>
                <a:srgbClr val="77777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2920" name="Rectangle 56"/>
              <p:cNvSpPr>
                <a:spLocks noChangeArrowheads="1"/>
              </p:cNvSpPr>
              <p:nvPr/>
            </p:nvSpPr>
            <p:spPr bwMode="auto">
              <a:xfrm>
                <a:off x="4032" y="2496"/>
                <a:ext cx="384" cy="384"/>
              </a:xfrm>
              <a:prstGeom prst="rect">
                <a:avLst/>
              </a:prstGeom>
              <a:solidFill>
                <a:srgbClr val="77777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2921" name="Rectangle 57"/>
              <p:cNvSpPr>
                <a:spLocks noChangeArrowheads="1"/>
              </p:cNvSpPr>
              <p:nvPr/>
            </p:nvSpPr>
            <p:spPr bwMode="auto">
              <a:xfrm>
                <a:off x="4032" y="2112"/>
                <a:ext cx="384" cy="384"/>
              </a:xfrm>
              <a:prstGeom prst="rect">
                <a:avLst/>
              </a:prstGeom>
              <a:solidFill>
                <a:srgbClr val="77777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2922" name="Rectangle 58"/>
              <p:cNvSpPr>
                <a:spLocks noChangeArrowheads="1"/>
              </p:cNvSpPr>
              <p:nvPr/>
            </p:nvSpPr>
            <p:spPr bwMode="auto">
              <a:xfrm>
                <a:off x="3648" y="1728"/>
                <a:ext cx="384" cy="384"/>
              </a:xfrm>
              <a:prstGeom prst="rect">
                <a:avLst/>
              </a:prstGeom>
              <a:solidFill>
                <a:srgbClr val="77777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2923" name="Rectangle 59"/>
              <p:cNvSpPr>
                <a:spLocks noChangeArrowheads="1"/>
              </p:cNvSpPr>
              <p:nvPr/>
            </p:nvSpPr>
            <p:spPr bwMode="auto">
              <a:xfrm>
                <a:off x="4032" y="1728"/>
                <a:ext cx="384" cy="384"/>
              </a:xfrm>
              <a:prstGeom prst="rect">
                <a:avLst/>
              </a:prstGeom>
              <a:solidFill>
                <a:srgbClr val="77777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2924" name="Rectangle 60"/>
              <p:cNvSpPr>
                <a:spLocks noChangeArrowheads="1"/>
              </p:cNvSpPr>
              <p:nvPr/>
            </p:nvSpPr>
            <p:spPr bwMode="auto">
              <a:xfrm>
                <a:off x="3264" y="1728"/>
                <a:ext cx="384" cy="384"/>
              </a:xfrm>
              <a:prstGeom prst="rect">
                <a:avLst/>
              </a:prstGeom>
              <a:solidFill>
                <a:srgbClr val="77777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2925" name="Rectangle 61"/>
              <p:cNvSpPr>
                <a:spLocks noChangeArrowheads="1"/>
              </p:cNvSpPr>
              <p:nvPr/>
            </p:nvSpPr>
            <p:spPr bwMode="auto">
              <a:xfrm>
                <a:off x="2880" y="1728"/>
                <a:ext cx="384" cy="384"/>
              </a:xfrm>
              <a:prstGeom prst="rect">
                <a:avLst/>
              </a:prstGeom>
              <a:solidFill>
                <a:srgbClr val="77777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2926" name="Rectangle 62"/>
              <p:cNvSpPr>
                <a:spLocks noChangeArrowheads="1"/>
              </p:cNvSpPr>
              <p:nvPr/>
            </p:nvSpPr>
            <p:spPr bwMode="auto">
              <a:xfrm>
                <a:off x="2496" y="1728"/>
                <a:ext cx="384" cy="384"/>
              </a:xfrm>
              <a:prstGeom prst="rect">
                <a:avLst/>
              </a:prstGeom>
              <a:solidFill>
                <a:srgbClr val="77777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2927" name="Rectangle 63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384" cy="384"/>
              </a:xfrm>
              <a:prstGeom prst="rect">
                <a:avLst/>
              </a:prstGeom>
              <a:solidFill>
                <a:srgbClr val="77777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2928" name="Rectangle 64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384" cy="384"/>
              </a:xfrm>
              <a:prstGeom prst="rect">
                <a:avLst/>
              </a:prstGeom>
              <a:solidFill>
                <a:srgbClr val="77777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2929" name="Rectangle 65"/>
              <p:cNvSpPr>
                <a:spLocks noChangeArrowheads="1"/>
              </p:cNvSpPr>
              <p:nvPr/>
            </p:nvSpPr>
            <p:spPr bwMode="auto">
              <a:xfrm>
                <a:off x="2496" y="2496"/>
                <a:ext cx="384" cy="384"/>
              </a:xfrm>
              <a:prstGeom prst="rect">
                <a:avLst/>
              </a:prstGeom>
              <a:solidFill>
                <a:srgbClr val="77777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2930" name="Rectangle 66"/>
              <p:cNvSpPr>
                <a:spLocks noChangeArrowheads="1"/>
              </p:cNvSpPr>
              <p:nvPr/>
            </p:nvSpPr>
            <p:spPr bwMode="auto">
              <a:xfrm>
                <a:off x="2880" y="2496"/>
                <a:ext cx="384" cy="384"/>
              </a:xfrm>
              <a:prstGeom prst="rect">
                <a:avLst/>
              </a:prstGeom>
              <a:solidFill>
                <a:srgbClr val="77777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2931" name="Rectangle 67"/>
              <p:cNvSpPr>
                <a:spLocks noChangeArrowheads="1"/>
              </p:cNvSpPr>
              <p:nvPr/>
            </p:nvSpPr>
            <p:spPr bwMode="auto">
              <a:xfrm>
                <a:off x="3264" y="2496"/>
                <a:ext cx="384" cy="384"/>
              </a:xfrm>
              <a:prstGeom prst="rect">
                <a:avLst/>
              </a:prstGeom>
              <a:solidFill>
                <a:srgbClr val="77777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2932" name="Rectangle 68"/>
              <p:cNvSpPr>
                <a:spLocks noChangeArrowheads="1"/>
              </p:cNvSpPr>
              <p:nvPr/>
            </p:nvSpPr>
            <p:spPr bwMode="auto">
              <a:xfrm>
                <a:off x="1344" y="2496"/>
                <a:ext cx="384" cy="384"/>
              </a:xfrm>
              <a:prstGeom prst="rect">
                <a:avLst/>
              </a:prstGeom>
              <a:solidFill>
                <a:srgbClr val="77777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92933" name="Rectangle 69"/>
            <p:cNvSpPr>
              <a:spLocks noChangeArrowheads="1"/>
            </p:cNvSpPr>
            <p:nvPr/>
          </p:nvSpPr>
          <p:spPr bwMode="auto">
            <a:xfrm>
              <a:off x="768" y="2880"/>
              <a:ext cx="384" cy="384"/>
            </a:xfrm>
            <a:prstGeom prst="rect">
              <a:avLst/>
            </a:prstGeom>
            <a:solidFill>
              <a:srgbClr val="FF33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934" name="Rectangle 70"/>
            <p:cNvSpPr>
              <a:spLocks noChangeArrowheads="1"/>
            </p:cNvSpPr>
            <p:nvPr/>
          </p:nvSpPr>
          <p:spPr bwMode="auto">
            <a:xfrm>
              <a:off x="3072" y="2496"/>
              <a:ext cx="384" cy="384"/>
            </a:xfrm>
            <a:prstGeom prst="rect">
              <a:avLst/>
            </a:prstGeom>
            <a:solidFill>
              <a:srgbClr val="33CC33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92935" name="Text Box 71"/>
          <p:cNvSpPr txBox="1">
            <a:spLocks noChangeArrowheads="1"/>
          </p:cNvSpPr>
          <p:nvPr/>
        </p:nvSpPr>
        <p:spPr bwMode="auto">
          <a:xfrm>
            <a:off x="4953000" y="4038600"/>
            <a:ext cx="350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92936" name="Text Box 72"/>
          <p:cNvSpPr txBox="1">
            <a:spLocks noChangeArrowheads="1"/>
          </p:cNvSpPr>
          <p:nvPr/>
        </p:nvSpPr>
        <p:spPr bwMode="auto">
          <a:xfrm>
            <a:off x="6172200" y="4038600"/>
            <a:ext cx="350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92937" name="Text Box 73"/>
          <p:cNvSpPr txBox="1">
            <a:spLocks noChangeArrowheads="1"/>
          </p:cNvSpPr>
          <p:nvPr/>
        </p:nvSpPr>
        <p:spPr bwMode="auto">
          <a:xfrm>
            <a:off x="5562600" y="4038600"/>
            <a:ext cx="350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92938" name="Text Box 74"/>
          <p:cNvSpPr txBox="1">
            <a:spLocks noChangeArrowheads="1"/>
          </p:cNvSpPr>
          <p:nvPr/>
        </p:nvSpPr>
        <p:spPr bwMode="auto">
          <a:xfrm>
            <a:off x="4343400" y="4038600"/>
            <a:ext cx="350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92939" name="Text Box 75"/>
          <p:cNvSpPr txBox="1">
            <a:spLocks noChangeArrowheads="1"/>
          </p:cNvSpPr>
          <p:nvPr/>
        </p:nvSpPr>
        <p:spPr bwMode="auto">
          <a:xfrm>
            <a:off x="3124200" y="2819400"/>
            <a:ext cx="350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292940" name="Text Box 76"/>
          <p:cNvSpPr txBox="1">
            <a:spLocks noChangeArrowheads="1"/>
          </p:cNvSpPr>
          <p:nvPr/>
        </p:nvSpPr>
        <p:spPr bwMode="auto">
          <a:xfrm>
            <a:off x="1295400" y="2819400"/>
            <a:ext cx="350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8</a:t>
            </a:r>
          </a:p>
        </p:txBody>
      </p:sp>
      <p:sp>
        <p:nvSpPr>
          <p:cNvPr id="292941" name="Text Box 77"/>
          <p:cNvSpPr txBox="1">
            <a:spLocks noChangeArrowheads="1"/>
          </p:cNvSpPr>
          <p:nvPr/>
        </p:nvSpPr>
        <p:spPr bwMode="auto">
          <a:xfrm>
            <a:off x="1905000" y="2819400"/>
            <a:ext cx="350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292942" name="Text Box 78"/>
          <p:cNvSpPr txBox="1">
            <a:spLocks noChangeArrowheads="1"/>
          </p:cNvSpPr>
          <p:nvPr/>
        </p:nvSpPr>
        <p:spPr bwMode="auto">
          <a:xfrm>
            <a:off x="1295400" y="4648200"/>
            <a:ext cx="350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292943" name="Text Box 79"/>
          <p:cNvSpPr txBox="1">
            <a:spLocks noChangeArrowheads="1"/>
          </p:cNvSpPr>
          <p:nvPr/>
        </p:nvSpPr>
        <p:spPr bwMode="auto">
          <a:xfrm>
            <a:off x="3733800" y="3429000"/>
            <a:ext cx="350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292944" name="Text Box 80"/>
          <p:cNvSpPr txBox="1">
            <a:spLocks noChangeArrowheads="1"/>
          </p:cNvSpPr>
          <p:nvPr/>
        </p:nvSpPr>
        <p:spPr bwMode="auto">
          <a:xfrm>
            <a:off x="3733800" y="2819400"/>
            <a:ext cx="350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292945" name="Text Box 81"/>
          <p:cNvSpPr txBox="1">
            <a:spLocks noChangeArrowheads="1"/>
          </p:cNvSpPr>
          <p:nvPr/>
        </p:nvSpPr>
        <p:spPr bwMode="auto">
          <a:xfrm>
            <a:off x="1905000" y="5257800"/>
            <a:ext cx="350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292946" name="Text Box 82"/>
          <p:cNvSpPr txBox="1">
            <a:spLocks noChangeArrowheads="1"/>
          </p:cNvSpPr>
          <p:nvPr/>
        </p:nvSpPr>
        <p:spPr bwMode="auto">
          <a:xfrm>
            <a:off x="2514600" y="2819400"/>
            <a:ext cx="350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6</a:t>
            </a:r>
          </a:p>
        </p:txBody>
      </p:sp>
      <p:sp>
        <p:nvSpPr>
          <p:cNvPr id="292947" name="Text Box 83"/>
          <p:cNvSpPr txBox="1">
            <a:spLocks noChangeArrowheads="1"/>
          </p:cNvSpPr>
          <p:nvPr/>
        </p:nvSpPr>
        <p:spPr bwMode="auto">
          <a:xfrm>
            <a:off x="1295400" y="3429000"/>
            <a:ext cx="350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292948" name="Text Box 84"/>
          <p:cNvSpPr txBox="1">
            <a:spLocks noChangeArrowheads="1"/>
          </p:cNvSpPr>
          <p:nvPr/>
        </p:nvSpPr>
        <p:spPr bwMode="auto">
          <a:xfrm>
            <a:off x="1295400" y="4038600"/>
            <a:ext cx="350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6</a:t>
            </a:r>
          </a:p>
        </p:txBody>
      </p:sp>
      <p:sp>
        <p:nvSpPr>
          <p:cNvPr id="292949" name="Text Box 85"/>
          <p:cNvSpPr txBox="1">
            <a:spLocks noChangeArrowheads="1"/>
          </p:cNvSpPr>
          <p:nvPr/>
        </p:nvSpPr>
        <p:spPr bwMode="auto">
          <a:xfrm>
            <a:off x="3124200" y="4038600"/>
            <a:ext cx="350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292950" name="Text Box 86"/>
          <p:cNvSpPr txBox="1">
            <a:spLocks noChangeArrowheads="1"/>
          </p:cNvSpPr>
          <p:nvPr/>
        </p:nvSpPr>
        <p:spPr bwMode="auto">
          <a:xfrm>
            <a:off x="3733800" y="4038600"/>
            <a:ext cx="350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92951" name="Text Box 87"/>
          <p:cNvSpPr txBox="1">
            <a:spLocks noChangeArrowheads="1"/>
          </p:cNvSpPr>
          <p:nvPr/>
        </p:nvSpPr>
        <p:spPr bwMode="auto">
          <a:xfrm>
            <a:off x="1295400" y="5257800"/>
            <a:ext cx="350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8</a:t>
            </a:r>
          </a:p>
        </p:txBody>
      </p:sp>
      <p:sp>
        <p:nvSpPr>
          <p:cNvPr id="292952" name="Text Box 88"/>
          <p:cNvSpPr txBox="1">
            <a:spLocks noChangeArrowheads="1"/>
          </p:cNvSpPr>
          <p:nvPr/>
        </p:nvSpPr>
        <p:spPr bwMode="auto">
          <a:xfrm>
            <a:off x="1905000" y="4648200"/>
            <a:ext cx="350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6</a:t>
            </a:r>
          </a:p>
        </p:txBody>
      </p:sp>
      <p:sp>
        <p:nvSpPr>
          <p:cNvPr id="292953" name="Text Box 89"/>
          <p:cNvSpPr txBox="1">
            <a:spLocks noChangeArrowheads="1"/>
          </p:cNvSpPr>
          <p:nvPr/>
        </p:nvSpPr>
        <p:spPr bwMode="auto">
          <a:xfrm>
            <a:off x="3124200" y="3429000"/>
            <a:ext cx="350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292954" name="Text Box 90"/>
          <p:cNvSpPr txBox="1">
            <a:spLocks noChangeArrowheads="1"/>
          </p:cNvSpPr>
          <p:nvPr/>
        </p:nvSpPr>
        <p:spPr bwMode="auto">
          <a:xfrm>
            <a:off x="2514600" y="3429000"/>
            <a:ext cx="350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292955" name="Text Box 91"/>
          <p:cNvSpPr txBox="1">
            <a:spLocks noChangeArrowheads="1"/>
          </p:cNvSpPr>
          <p:nvPr/>
        </p:nvSpPr>
        <p:spPr bwMode="auto">
          <a:xfrm>
            <a:off x="4953000" y="2819400"/>
            <a:ext cx="350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92956" name="Text Box 92"/>
          <p:cNvSpPr txBox="1">
            <a:spLocks noChangeArrowheads="1"/>
          </p:cNvSpPr>
          <p:nvPr/>
        </p:nvSpPr>
        <p:spPr bwMode="auto">
          <a:xfrm>
            <a:off x="4343400" y="2819400"/>
            <a:ext cx="350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292957" name="Text Box 93"/>
          <p:cNvSpPr txBox="1">
            <a:spLocks noChangeArrowheads="1"/>
          </p:cNvSpPr>
          <p:nvPr/>
        </p:nvSpPr>
        <p:spPr bwMode="auto">
          <a:xfrm>
            <a:off x="5562600" y="2819400"/>
            <a:ext cx="350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292958" name="Text Box 94"/>
          <p:cNvSpPr txBox="1">
            <a:spLocks noChangeArrowheads="1"/>
          </p:cNvSpPr>
          <p:nvPr/>
        </p:nvSpPr>
        <p:spPr bwMode="auto">
          <a:xfrm>
            <a:off x="4343400" y="5257800"/>
            <a:ext cx="350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292959" name="Text Box 95"/>
          <p:cNvSpPr txBox="1">
            <a:spLocks noChangeArrowheads="1"/>
          </p:cNvSpPr>
          <p:nvPr/>
        </p:nvSpPr>
        <p:spPr bwMode="auto">
          <a:xfrm>
            <a:off x="2514600" y="5257800"/>
            <a:ext cx="350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6</a:t>
            </a:r>
          </a:p>
        </p:txBody>
      </p:sp>
      <p:sp>
        <p:nvSpPr>
          <p:cNvPr id="292960" name="Text Box 96"/>
          <p:cNvSpPr txBox="1">
            <a:spLocks noChangeArrowheads="1"/>
          </p:cNvSpPr>
          <p:nvPr/>
        </p:nvSpPr>
        <p:spPr bwMode="auto">
          <a:xfrm>
            <a:off x="3124200" y="5257800"/>
            <a:ext cx="350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292961" name="Text Box 97"/>
          <p:cNvSpPr txBox="1">
            <a:spLocks noChangeArrowheads="1"/>
          </p:cNvSpPr>
          <p:nvPr/>
        </p:nvSpPr>
        <p:spPr bwMode="auto">
          <a:xfrm>
            <a:off x="4953000" y="5257800"/>
            <a:ext cx="350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92962" name="Text Box 98"/>
          <p:cNvSpPr txBox="1">
            <a:spLocks noChangeArrowheads="1"/>
          </p:cNvSpPr>
          <p:nvPr/>
        </p:nvSpPr>
        <p:spPr bwMode="auto">
          <a:xfrm>
            <a:off x="3733800" y="5257800"/>
            <a:ext cx="350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292963" name="Text Box 99"/>
          <p:cNvSpPr txBox="1">
            <a:spLocks noChangeArrowheads="1"/>
          </p:cNvSpPr>
          <p:nvPr/>
        </p:nvSpPr>
        <p:spPr bwMode="auto">
          <a:xfrm>
            <a:off x="6172200" y="5257800"/>
            <a:ext cx="350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292964" name="Text Box 100"/>
          <p:cNvSpPr txBox="1">
            <a:spLocks noChangeArrowheads="1"/>
          </p:cNvSpPr>
          <p:nvPr/>
        </p:nvSpPr>
        <p:spPr bwMode="auto">
          <a:xfrm>
            <a:off x="5562600" y="5257800"/>
            <a:ext cx="350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292965" name="Text Box 101"/>
          <p:cNvSpPr txBox="1">
            <a:spLocks noChangeArrowheads="1"/>
          </p:cNvSpPr>
          <p:nvPr/>
        </p:nvSpPr>
        <p:spPr bwMode="auto">
          <a:xfrm>
            <a:off x="6781800" y="5257800"/>
            <a:ext cx="350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292966" name="Text Box 102"/>
          <p:cNvSpPr txBox="1">
            <a:spLocks noChangeArrowheads="1"/>
          </p:cNvSpPr>
          <p:nvPr/>
        </p:nvSpPr>
        <p:spPr bwMode="auto">
          <a:xfrm>
            <a:off x="6781800" y="2819400"/>
            <a:ext cx="350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292967" name="Text Box 103"/>
          <p:cNvSpPr txBox="1">
            <a:spLocks noChangeArrowheads="1"/>
          </p:cNvSpPr>
          <p:nvPr/>
        </p:nvSpPr>
        <p:spPr bwMode="auto">
          <a:xfrm>
            <a:off x="6172200" y="2819400"/>
            <a:ext cx="350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292968" name="Text Box 104"/>
          <p:cNvSpPr txBox="1">
            <a:spLocks noChangeArrowheads="1"/>
          </p:cNvSpPr>
          <p:nvPr/>
        </p:nvSpPr>
        <p:spPr bwMode="auto">
          <a:xfrm>
            <a:off x="7391400" y="2819400"/>
            <a:ext cx="350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6</a:t>
            </a:r>
          </a:p>
        </p:txBody>
      </p:sp>
      <p:sp>
        <p:nvSpPr>
          <p:cNvPr id="292969" name="Text Box 105"/>
          <p:cNvSpPr txBox="1">
            <a:spLocks noChangeArrowheads="1"/>
          </p:cNvSpPr>
          <p:nvPr/>
        </p:nvSpPr>
        <p:spPr bwMode="auto">
          <a:xfrm>
            <a:off x="7391400" y="3429000"/>
            <a:ext cx="350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292970" name="Text Box 106"/>
          <p:cNvSpPr txBox="1">
            <a:spLocks noChangeArrowheads="1"/>
          </p:cNvSpPr>
          <p:nvPr/>
        </p:nvSpPr>
        <p:spPr bwMode="auto">
          <a:xfrm>
            <a:off x="7391400" y="5257800"/>
            <a:ext cx="350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6</a:t>
            </a:r>
          </a:p>
        </p:txBody>
      </p:sp>
      <p:sp>
        <p:nvSpPr>
          <p:cNvPr id="292971" name="Text Box 107"/>
          <p:cNvSpPr txBox="1">
            <a:spLocks noChangeArrowheads="1"/>
          </p:cNvSpPr>
          <p:nvPr/>
        </p:nvSpPr>
        <p:spPr bwMode="auto">
          <a:xfrm>
            <a:off x="7391400" y="4038600"/>
            <a:ext cx="350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292972" name="Text Box 108"/>
          <p:cNvSpPr txBox="1">
            <a:spLocks noChangeArrowheads="1"/>
          </p:cNvSpPr>
          <p:nvPr/>
        </p:nvSpPr>
        <p:spPr bwMode="auto">
          <a:xfrm>
            <a:off x="7391400" y="4648200"/>
            <a:ext cx="350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292973" name="Text Box 109"/>
          <p:cNvSpPr txBox="1">
            <a:spLocks noChangeArrowheads="1"/>
          </p:cNvSpPr>
          <p:nvPr/>
        </p:nvSpPr>
        <p:spPr bwMode="auto">
          <a:xfrm>
            <a:off x="762000" y="1752600"/>
            <a:ext cx="7791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f(N) = h(N), with h(N) = Manhattan distance to the goal</a:t>
            </a:r>
          </a:p>
        </p:txBody>
      </p:sp>
      <p:sp>
        <p:nvSpPr>
          <p:cNvPr id="292974" name="Rectangle 110"/>
          <p:cNvSpPr>
            <a:spLocks noChangeArrowheads="1"/>
          </p:cNvSpPr>
          <p:nvPr/>
        </p:nvSpPr>
        <p:spPr bwMode="auto">
          <a:xfrm>
            <a:off x="1219200" y="4572000"/>
            <a:ext cx="6096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7</a:t>
            </a:r>
          </a:p>
        </p:txBody>
      </p:sp>
      <p:sp>
        <p:nvSpPr>
          <p:cNvPr id="292975" name="Rectangle 111"/>
          <p:cNvSpPr>
            <a:spLocks noChangeArrowheads="1"/>
          </p:cNvSpPr>
          <p:nvPr/>
        </p:nvSpPr>
        <p:spPr bwMode="auto">
          <a:xfrm>
            <a:off x="4876800" y="3962400"/>
            <a:ext cx="6096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292976" name="Text Box 112"/>
          <p:cNvSpPr txBox="1">
            <a:spLocks noChangeArrowheads="1"/>
          </p:cNvSpPr>
          <p:nvPr/>
        </p:nvSpPr>
        <p:spPr bwMode="auto">
          <a:xfrm>
            <a:off x="4572000" y="4495800"/>
            <a:ext cx="4038600" cy="466725"/>
          </a:xfrm>
          <a:prstGeom prst="rect">
            <a:avLst/>
          </a:prstGeom>
          <a:solidFill>
            <a:srgbClr val="FFCCFF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What happened???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0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70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5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5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90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95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5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2866" grpId="0" animBg="1"/>
      <p:bldP spid="292867" grpId="0" animBg="1"/>
      <p:bldP spid="292868" grpId="0" animBg="1"/>
      <p:bldP spid="292869" grpId="0" animBg="1"/>
      <p:bldP spid="292870" grpId="0" animBg="1"/>
      <p:bldP spid="292871" grpId="0" animBg="1"/>
      <p:bldP spid="292872" grpId="0" animBg="1"/>
      <p:bldP spid="292873" grpId="0" animBg="1"/>
      <p:bldP spid="292874" grpId="0" animBg="1"/>
      <p:bldP spid="292875" grpId="0" animBg="1"/>
      <p:bldP spid="292876" grpId="0" animBg="1"/>
      <p:bldP spid="292877" grpId="0" animBg="1"/>
      <p:bldP spid="292878" grpId="0" animBg="1"/>
      <p:bldP spid="292879" grpId="0" animBg="1"/>
      <p:bldP spid="292880" grpId="0" animBg="1"/>
      <p:bldP spid="292881" grpId="0" animBg="1"/>
      <p:bldP spid="292882" grpId="0" animBg="1"/>
      <p:bldP spid="292883" grpId="0" animBg="1"/>
      <p:bldP spid="292884" grpId="0" animBg="1"/>
      <p:bldP spid="292885" grpId="0" animBg="1"/>
      <p:bldP spid="292886" grpId="0" animBg="1"/>
      <p:bldP spid="292974" grpId="0" animBg="1" autoUpdateAnimBg="0"/>
      <p:bldP spid="292975" grpId="0" animBg="1" autoUpdateAnimBg="0"/>
      <p:bldP spid="29297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A* Search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A* algorithm is a best-first search algorithm in which the cost associated with a node is</a:t>
            </a:r>
          </a:p>
          <a:p>
            <a:pPr>
              <a:buNone/>
            </a:pPr>
            <a:r>
              <a:rPr lang="en-US" dirty="0"/>
              <a:t>	 f(n) = g(n) + h(n),</a:t>
            </a:r>
          </a:p>
          <a:p>
            <a:pPr>
              <a:buNone/>
            </a:pPr>
            <a:r>
              <a:rPr lang="en-US" dirty="0"/>
              <a:t>	 where g(n) is the cost of the path from the initial state to node n and h(n) is the heuristic estimate or the cost or a path from node n to a goal. </a:t>
            </a:r>
          </a:p>
          <a:p>
            <a:r>
              <a:rPr lang="en-US" dirty="0"/>
              <a:t>Thus, f(n) estimates the lowest total cost of any solution path going through node n. At each point a node with lowest f value is chosen for expansion. </a:t>
            </a:r>
          </a:p>
          <a:p>
            <a:r>
              <a:rPr lang="en-US" dirty="0"/>
              <a:t>Ties among nodes of equal f value should be broken in favor of nodes with lower h values. The algorithm terminates when a goal is chosen for expansion.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A* Search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A* (A star) is the most widely known in AI </a:t>
            </a:r>
          </a:p>
          <a:p>
            <a:pPr lvl="1"/>
            <a:r>
              <a:rPr lang="en-US" dirty="0"/>
              <a:t>It evaluates nodes by combining g(n) and h(n)</a:t>
            </a:r>
          </a:p>
          <a:p>
            <a:pPr lvl="1"/>
            <a:r>
              <a:rPr lang="en-US" dirty="0"/>
              <a:t>f(n) = g(n) + h(n)</a:t>
            </a:r>
          </a:p>
          <a:p>
            <a:pPr lvl="1"/>
            <a:r>
              <a:rPr lang="en-US" dirty="0"/>
              <a:t>Where</a:t>
            </a:r>
          </a:p>
          <a:p>
            <a:pPr lvl="2"/>
            <a:r>
              <a:rPr lang="en-US" dirty="0"/>
              <a:t>g(n) = cost so far to reach n</a:t>
            </a:r>
          </a:p>
          <a:p>
            <a:pPr lvl="2"/>
            <a:r>
              <a:rPr lang="en-US" dirty="0"/>
              <a:t>h(n) = estimated cost to goal from n</a:t>
            </a:r>
          </a:p>
          <a:p>
            <a:pPr lvl="2"/>
            <a:r>
              <a:rPr lang="en-US" dirty="0"/>
              <a:t>f(n) = estimated total cost of path through n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A* Search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When h(n) = actual cost to goal</a:t>
            </a:r>
          </a:p>
          <a:p>
            <a:pPr lvl="1"/>
            <a:r>
              <a:rPr lang="en-US"/>
              <a:t>Only nodes in the correct path are expanded</a:t>
            </a:r>
          </a:p>
          <a:p>
            <a:pPr lvl="1"/>
            <a:r>
              <a:rPr lang="en-US"/>
              <a:t>Optimal solution is found</a:t>
            </a:r>
          </a:p>
          <a:p>
            <a:r>
              <a:rPr lang="en-US"/>
              <a:t>When h(n) &lt; actual cost to goal</a:t>
            </a:r>
          </a:p>
          <a:p>
            <a:pPr lvl="1"/>
            <a:r>
              <a:rPr lang="en-US"/>
              <a:t>Additional nodes are expanded</a:t>
            </a:r>
          </a:p>
          <a:p>
            <a:pPr lvl="1"/>
            <a:r>
              <a:rPr lang="en-US"/>
              <a:t>Optimal solution is found</a:t>
            </a:r>
          </a:p>
          <a:p>
            <a:r>
              <a:rPr lang="en-US"/>
              <a:t>When h(n) &gt; actual cost to goal</a:t>
            </a:r>
          </a:p>
          <a:p>
            <a:pPr lvl="1"/>
            <a:r>
              <a:rPr lang="en-US"/>
              <a:t>Optimal solution can be overlooked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Greedy Best-First Search</a:t>
            </a:r>
          </a:p>
        </p:txBody>
      </p:sp>
      <p:pic>
        <p:nvPicPr>
          <p:cNvPr id="24269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600200"/>
            <a:ext cx="8667750" cy="420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A* Search</a:t>
            </a:r>
          </a:p>
        </p:txBody>
      </p:sp>
      <p:pic>
        <p:nvPicPr>
          <p:cNvPr id="22016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19538" y="1752600"/>
            <a:ext cx="130492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016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6300" y="3476625"/>
            <a:ext cx="73914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A* Search</a:t>
            </a:r>
          </a:p>
        </p:txBody>
      </p:sp>
      <p:pic>
        <p:nvPicPr>
          <p:cNvPr id="22118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975" y="2376488"/>
            <a:ext cx="8734425" cy="202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A* Search</a:t>
            </a:r>
          </a:p>
        </p:txBody>
      </p:sp>
      <p:pic>
        <p:nvPicPr>
          <p:cNvPr id="22221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947863"/>
            <a:ext cx="8658225" cy="282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A* Search</a:t>
            </a:r>
          </a:p>
        </p:txBody>
      </p:sp>
      <p:pic>
        <p:nvPicPr>
          <p:cNvPr id="22323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981200"/>
            <a:ext cx="8639175" cy="271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A* Search</a:t>
            </a:r>
          </a:p>
        </p:txBody>
      </p:sp>
      <p:pic>
        <p:nvPicPr>
          <p:cNvPr id="22426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3" y="1514475"/>
            <a:ext cx="8739187" cy="367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Lecture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Informed (Heuristic) search</a:t>
            </a:r>
          </a:p>
          <a:p>
            <a:r>
              <a:rPr lang="en-US" dirty="0"/>
              <a:t>Heuristic evaluation function </a:t>
            </a:r>
          </a:p>
          <a:p>
            <a:r>
              <a:rPr lang="en-US" dirty="0"/>
              <a:t>Greedy Best-First Search</a:t>
            </a:r>
          </a:p>
          <a:p>
            <a:r>
              <a:rPr lang="en-US" dirty="0"/>
              <a:t>A* Search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A* Search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A* expands nodes in increasing f value</a:t>
            </a:r>
          </a:p>
          <a:p>
            <a:pPr lvl="1"/>
            <a:r>
              <a:rPr lang="en-US" dirty="0"/>
              <a:t>Gradually adds f-contours of nodes (like breadth-first search adding layers)</a:t>
            </a:r>
          </a:p>
          <a:p>
            <a:pPr lvl="1"/>
            <a:r>
              <a:rPr lang="en-US" dirty="0"/>
              <a:t>Contour </a:t>
            </a:r>
            <a:r>
              <a:rPr lang="en-US" dirty="0" err="1"/>
              <a:t>i</a:t>
            </a:r>
            <a:r>
              <a:rPr lang="en-US" dirty="0"/>
              <a:t> has all nodes f=</a:t>
            </a:r>
            <a:r>
              <a:rPr lang="en-US" dirty="0" err="1"/>
              <a:t>f</a:t>
            </a:r>
            <a:r>
              <a:rPr lang="en-US" baseline="-25000" dirty="0" err="1"/>
              <a:t>i</a:t>
            </a:r>
            <a:r>
              <a:rPr lang="en-US" dirty="0"/>
              <a:t> where </a:t>
            </a:r>
            <a:r>
              <a:rPr lang="en-US" dirty="0" err="1"/>
              <a:t>f</a:t>
            </a:r>
            <a:r>
              <a:rPr lang="en-US" baseline="-25000" dirty="0" err="1"/>
              <a:t>i</a:t>
            </a:r>
            <a:r>
              <a:rPr lang="en-US" dirty="0"/>
              <a:t> &lt; f</a:t>
            </a:r>
            <a:r>
              <a:rPr lang="en-US" baseline="-25000" dirty="0"/>
              <a:t>i+1</a:t>
            </a:r>
          </a:p>
        </p:txBody>
      </p:sp>
      <p:pic>
        <p:nvPicPr>
          <p:cNvPr id="23040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3657600"/>
            <a:ext cx="4138613" cy="261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A* Search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Complete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Yes, unless there are infinitely many nodes with f &lt;= f(G)</a:t>
            </a:r>
          </a:p>
          <a:p>
            <a:pPr>
              <a:lnSpc>
                <a:spcPct val="80000"/>
              </a:lnSpc>
            </a:pPr>
            <a:r>
              <a:rPr lang="en-US" sz="2400"/>
              <a:t>Time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Exponential in [relative error of h x length of soln]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The better the heuristic, the better the time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Best case h is perfect, O(d)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Worst case h = 0, O(b</a:t>
            </a:r>
            <a:r>
              <a:rPr lang="en-US" sz="1800" baseline="30000"/>
              <a:t>d</a:t>
            </a:r>
            <a:r>
              <a:rPr lang="en-US" sz="1800"/>
              <a:t>) same as BFS</a:t>
            </a:r>
          </a:p>
          <a:p>
            <a:pPr>
              <a:lnSpc>
                <a:spcPct val="80000"/>
              </a:lnSpc>
            </a:pPr>
            <a:r>
              <a:rPr lang="en-US" sz="2400"/>
              <a:t>Space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Keeps all nodes in memory and save in case of repetition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This is O(b</a:t>
            </a:r>
            <a:r>
              <a:rPr lang="en-US" sz="2000" baseline="30000"/>
              <a:t>d</a:t>
            </a:r>
            <a:r>
              <a:rPr lang="en-US" sz="2000"/>
              <a:t>) or worse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A* usually runs out of space before it runs out of time</a:t>
            </a:r>
          </a:p>
          <a:p>
            <a:pPr>
              <a:lnSpc>
                <a:spcPct val="80000"/>
              </a:lnSpc>
            </a:pPr>
            <a:r>
              <a:rPr lang="en-US" sz="2400"/>
              <a:t>Optimal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Yes, cannot expand f</a:t>
            </a:r>
            <a:r>
              <a:rPr lang="en-US" sz="2000" baseline="-25000"/>
              <a:t>i+1</a:t>
            </a:r>
            <a:r>
              <a:rPr lang="en-US" sz="2000"/>
              <a:t> unless f</a:t>
            </a:r>
            <a:r>
              <a:rPr lang="en-US" sz="2000" baseline="-25000"/>
              <a:t>i</a:t>
            </a:r>
            <a:r>
              <a:rPr lang="en-US" sz="2000"/>
              <a:t> is finished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Once more </a:t>
            </a:r>
            <a:endParaRPr lang="en-US" sz="36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661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/>
              <a:t>We kept looking at nodes closer and closer to the goal, but were accumulating costs as we got further from the initial state</a:t>
            </a:r>
          </a:p>
          <a:p>
            <a:pPr>
              <a:lnSpc>
                <a:spcPct val="90000"/>
              </a:lnSpc>
            </a:pPr>
            <a:r>
              <a:rPr lang="en-US" sz="2800"/>
              <a:t>Our goal is not to minimize the distance from the current head of our path to the goal, we want to minimize the </a:t>
            </a:r>
            <a:r>
              <a:rPr lang="en-US" sz="2800" i="1"/>
              <a:t>overall</a:t>
            </a:r>
            <a:r>
              <a:rPr lang="en-US" sz="2800"/>
              <a:t> length of the path to the goal!</a:t>
            </a:r>
          </a:p>
          <a:p>
            <a:pPr>
              <a:lnSpc>
                <a:spcPct val="90000"/>
              </a:lnSpc>
            </a:pPr>
            <a:r>
              <a:rPr lang="en-US" sz="2800"/>
              <a:t>Let </a:t>
            </a:r>
            <a:r>
              <a:rPr lang="en-US" sz="2800">
                <a:solidFill>
                  <a:srgbClr val="CC6600"/>
                </a:solidFill>
              </a:rPr>
              <a:t>g(N)</a:t>
            </a:r>
            <a:r>
              <a:rPr lang="en-US" sz="2800"/>
              <a:t> be the cost of the best</a:t>
            </a:r>
            <a:br>
              <a:rPr lang="en-US" sz="2800"/>
            </a:br>
            <a:r>
              <a:rPr lang="en-US" sz="2800"/>
              <a:t> path found so far between the initial </a:t>
            </a:r>
            <a:br>
              <a:rPr lang="en-US" sz="2800"/>
            </a:br>
            <a:r>
              <a:rPr lang="en-US" sz="2800"/>
              <a:t> node and N</a:t>
            </a:r>
            <a:br>
              <a:rPr lang="en-US" sz="2800"/>
            </a:b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 </a:t>
            </a:r>
            <a:r>
              <a:rPr lang="en-US" sz="2800">
                <a:solidFill>
                  <a:srgbClr val="CC6600"/>
                </a:solidFill>
              </a:rPr>
              <a:t>f(N) = g(N) + h(N)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Robot Navigation</a:t>
            </a:r>
          </a:p>
        </p:txBody>
      </p:sp>
      <p:sp>
        <p:nvSpPr>
          <p:cNvPr id="293891" name="Text Box 3"/>
          <p:cNvSpPr txBox="1">
            <a:spLocks noChangeArrowheads="1"/>
          </p:cNvSpPr>
          <p:nvPr/>
        </p:nvSpPr>
        <p:spPr bwMode="auto">
          <a:xfrm>
            <a:off x="762000" y="1752600"/>
            <a:ext cx="8093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f(N) = g(N)+h(N), with h(N) = Manhattan distance to goal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219200" y="2743200"/>
            <a:ext cx="6705600" cy="3048000"/>
            <a:chOff x="768" y="1728"/>
            <a:chExt cx="4224" cy="1920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768" y="1728"/>
              <a:ext cx="4224" cy="1920"/>
              <a:chOff x="768" y="1728"/>
              <a:chExt cx="4224" cy="1920"/>
            </a:xfrm>
          </p:grpSpPr>
          <p:grpSp>
            <p:nvGrpSpPr>
              <p:cNvPr id="4" name="Group 6"/>
              <p:cNvGrpSpPr>
                <a:grpSpLocks/>
              </p:cNvGrpSpPr>
              <p:nvPr/>
            </p:nvGrpSpPr>
            <p:grpSpPr bwMode="auto">
              <a:xfrm>
                <a:off x="768" y="1728"/>
                <a:ext cx="4224" cy="1920"/>
                <a:chOff x="576" y="1344"/>
                <a:chExt cx="4224" cy="1920"/>
              </a:xfrm>
            </p:grpSpPr>
            <p:grpSp>
              <p:nvGrpSpPr>
                <p:cNvPr id="5" name="Group 7"/>
                <p:cNvGrpSpPr>
                  <a:grpSpLocks/>
                </p:cNvGrpSpPr>
                <p:nvPr/>
              </p:nvGrpSpPr>
              <p:grpSpPr bwMode="auto">
                <a:xfrm>
                  <a:off x="576" y="1344"/>
                  <a:ext cx="4224" cy="1920"/>
                  <a:chOff x="576" y="1344"/>
                  <a:chExt cx="4224" cy="1920"/>
                </a:xfrm>
              </p:grpSpPr>
              <p:sp>
                <p:nvSpPr>
                  <p:cNvPr id="293896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576" y="1344"/>
                    <a:ext cx="4224" cy="1920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93897" name="Line 9"/>
                  <p:cNvSpPr>
                    <a:spLocks noChangeShapeType="1"/>
                  </p:cNvSpPr>
                  <p:nvPr/>
                </p:nvSpPr>
                <p:spPr bwMode="auto">
                  <a:xfrm>
                    <a:off x="960" y="1344"/>
                    <a:ext cx="0" cy="192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293898" name="Line 10"/>
                  <p:cNvSpPr>
                    <a:spLocks noChangeShapeType="1"/>
                  </p:cNvSpPr>
                  <p:nvPr/>
                </p:nvSpPr>
                <p:spPr bwMode="auto">
                  <a:xfrm>
                    <a:off x="1728" y="1344"/>
                    <a:ext cx="0" cy="192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293899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2112" y="1344"/>
                    <a:ext cx="0" cy="192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293900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2496" y="1344"/>
                    <a:ext cx="0" cy="192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293901" name="Line 13"/>
                  <p:cNvSpPr>
                    <a:spLocks noChangeShapeType="1"/>
                  </p:cNvSpPr>
                  <p:nvPr/>
                </p:nvSpPr>
                <p:spPr bwMode="auto">
                  <a:xfrm>
                    <a:off x="2880" y="1344"/>
                    <a:ext cx="0" cy="192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293902" name="Line 14"/>
                  <p:cNvSpPr>
                    <a:spLocks noChangeShapeType="1"/>
                  </p:cNvSpPr>
                  <p:nvPr/>
                </p:nvSpPr>
                <p:spPr bwMode="auto">
                  <a:xfrm>
                    <a:off x="3264" y="1344"/>
                    <a:ext cx="0" cy="192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293903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648" y="1344"/>
                    <a:ext cx="0" cy="192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293904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4032" y="1344"/>
                    <a:ext cx="0" cy="192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293905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4416" y="1344"/>
                    <a:ext cx="0" cy="192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293906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1344" y="1344"/>
                    <a:ext cx="0" cy="192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293907" name="Line 1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76" y="1728"/>
                    <a:ext cx="422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293908" name="Line 2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76" y="2112"/>
                    <a:ext cx="422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293909" name="Line 2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76" y="2496"/>
                    <a:ext cx="422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293910" name="Line 2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76" y="2880"/>
                    <a:ext cx="422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93911" name="Rectangle 23"/>
                <p:cNvSpPr>
                  <a:spLocks noChangeArrowheads="1"/>
                </p:cNvSpPr>
                <p:nvPr/>
              </p:nvSpPr>
              <p:spPr bwMode="auto">
                <a:xfrm>
                  <a:off x="960" y="1728"/>
                  <a:ext cx="384" cy="384"/>
                </a:xfrm>
                <a:prstGeom prst="rect">
                  <a:avLst/>
                </a:prstGeom>
                <a:solidFill>
                  <a:srgbClr val="777777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3912" name="Rectangle 24"/>
                <p:cNvSpPr>
                  <a:spLocks noChangeArrowheads="1"/>
                </p:cNvSpPr>
                <p:nvPr/>
              </p:nvSpPr>
              <p:spPr bwMode="auto">
                <a:xfrm>
                  <a:off x="1344" y="2112"/>
                  <a:ext cx="384" cy="384"/>
                </a:xfrm>
                <a:prstGeom prst="rect">
                  <a:avLst/>
                </a:prstGeom>
                <a:solidFill>
                  <a:srgbClr val="777777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3913" name="Rectangle 25"/>
                <p:cNvSpPr>
                  <a:spLocks noChangeArrowheads="1"/>
                </p:cNvSpPr>
                <p:nvPr/>
              </p:nvSpPr>
              <p:spPr bwMode="auto">
                <a:xfrm>
                  <a:off x="960" y="2112"/>
                  <a:ext cx="384" cy="384"/>
                </a:xfrm>
                <a:prstGeom prst="rect">
                  <a:avLst/>
                </a:prstGeom>
                <a:solidFill>
                  <a:srgbClr val="777777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3914" name="Rectangle 26"/>
                <p:cNvSpPr>
                  <a:spLocks noChangeArrowheads="1"/>
                </p:cNvSpPr>
                <p:nvPr/>
              </p:nvSpPr>
              <p:spPr bwMode="auto">
                <a:xfrm>
                  <a:off x="3648" y="2496"/>
                  <a:ext cx="384" cy="384"/>
                </a:xfrm>
                <a:prstGeom prst="rect">
                  <a:avLst/>
                </a:prstGeom>
                <a:solidFill>
                  <a:srgbClr val="777777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3915" name="Rectangle 27"/>
                <p:cNvSpPr>
                  <a:spLocks noChangeArrowheads="1"/>
                </p:cNvSpPr>
                <p:nvPr/>
              </p:nvSpPr>
              <p:spPr bwMode="auto">
                <a:xfrm>
                  <a:off x="4032" y="2496"/>
                  <a:ext cx="384" cy="384"/>
                </a:xfrm>
                <a:prstGeom prst="rect">
                  <a:avLst/>
                </a:prstGeom>
                <a:solidFill>
                  <a:srgbClr val="777777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3916" name="Rectangle 28"/>
                <p:cNvSpPr>
                  <a:spLocks noChangeArrowheads="1"/>
                </p:cNvSpPr>
                <p:nvPr/>
              </p:nvSpPr>
              <p:spPr bwMode="auto">
                <a:xfrm>
                  <a:off x="4032" y="2112"/>
                  <a:ext cx="384" cy="384"/>
                </a:xfrm>
                <a:prstGeom prst="rect">
                  <a:avLst/>
                </a:prstGeom>
                <a:solidFill>
                  <a:srgbClr val="777777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3917" name="Rectangle 29"/>
                <p:cNvSpPr>
                  <a:spLocks noChangeArrowheads="1"/>
                </p:cNvSpPr>
                <p:nvPr/>
              </p:nvSpPr>
              <p:spPr bwMode="auto">
                <a:xfrm>
                  <a:off x="3648" y="1728"/>
                  <a:ext cx="384" cy="384"/>
                </a:xfrm>
                <a:prstGeom prst="rect">
                  <a:avLst/>
                </a:prstGeom>
                <a:solidFill>
                  <a:srgbClr val="777777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3918" name="Rectangle 30"/>
                <p:cNvSpPr>
                  <a:spLocks noChangeArrowheads="1"/>
                </p:cNvSpPr>
                <p:nvPr/>
              </p:nvSpPr>
              <p:spPr bwMode="auto">
                <a:xfrm>
                  <a:off x="4032" y="1728"/>
                  <a:ext cx="384" cy="384"/>
                </a:xfrm>
                <a:prstGeom prst="rect">
                  <a:avLst/>
                </a:prstGeom>
                <a:solidFill>
                  <a:srgbClr val="777777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3919" name="Rectangle 31"/>
                <p:cNvSpPr>
                  <a:spLocks noChangeArrowheads="1"/>
                </p:cNvSpPr>
                <p:nvPr/>
              </p:nvSpPr>
              <p:spPr bwMode="auto">
                <a:xfrm>
                  <a:off x="3264" y="1728"/>
                  <a:ext cx="384" cy="384"/>
                </a:xfrm>
                <a:prstGeom prst="rect">
                  <a:avLst/>
                </a:prstGeom>
                <a:solidFill>
                  <a:srgbClr val="777777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3920" name="Rectangle 32"/>
                <p:cNvSpPr>
                  <a:spLocks noChangeArrowheads="1"/>
                </p:cNvSpPr>
                <p:nvPr/>
              </p:nvSpPr>
              <p:spPr bwMode="auto">
                <a:xfrm>
                  <a:off x="2880" y="1728"/>
                  <a:ext cx="384" cy="384"/>
                </a:xfrm>
                <a:prstGeom prst="rect">
                  <a:avLst/>
                </a:prstGeom>
                <a:solidFill>
                  <a:srgbClr val="777777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3921" name="Rectangle 33"/>
                <p:cNvSpPr>
                  <a:spLocks noChangeArrowheads="1"/>
                </p:cNvSpPr>
                <p:nvPr/>
              </p:nvSpPr>
              <p:spPr bwMode="auto">
                <a:xfrm>
                  <a:off x="2496" y="1728"/>
                  <a:ext cx="384" cy="384"/>
                </a:xfrm>
                <a:prstGeom prst="rect">
                  <a:avLst/>
                </a:prstGeom>
                <a:solidFill>
                  <a:srgbClr val="777777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3922" name="Rectangle 34"/>
                <p:cNvSpPr>
                  <a:spLocks noChangeArrowheads="1"/>
                </p:cNvSpPr>
                <p:nvPr/>
              </p:nvSpPr>
              <p:spPr bwMode="auto">
                <a:xfrm>
                  <a:off x="1728" y="2496"/>
                  <a:ext cx="384" cy="384"/>
                </a:xfrm>
                <a:prstGeom prst="rect">
                  <a:avLst/>
                </a:prstGeom>
                <a:solidFill>
                  <a:srgbClr val="777777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3923" name="Rectangle 35"/>
                <p:cNvSpPr>
                  <a:spLocks noChangeArrowheads="1"/>
                </p:cNvSpPr>
                <p:nvPr/>
              </p:nvSpPr>
              <p:spPr bwMode="auto">
                <a:xfrm>
                  <a:off x="2112" y="2496"/>
                  <a:ext cx="384" cy="384"/>
                </a:xfrm>
                <a:prstGeom prst="rect">
                  <a:avLst/>
                </a:prstGeom>
                <a:solidFill>
                  <a:srgbClr val="777777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3924" name="Rectangle 36"/>
                <p:cNvSpPr>
                  <a:spLocks noChangeArrowheads="1"/>
                </p:cNvSpPr>
                <p:nvPr/>
              </p:nvSpPr>
              <p:spPr bwMode="auto">
                <a:xfrm>
                  <a:off x="2496" y="2496"/>
                  <a:ext cx="384" cy="384"/>
                </a:xfrm>
                <a:prstGeom prst="rect">
                  <a:avLst/>
                </a:prstGeom>
                <a:solidFill>
                  <a:srgbClr val="777777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3925" name="Rectangle 37"/>
                <p:cNvSpPr>
                  <a:spLocks noChangeArrowheads="1"/>
                </p:cNvSpPr>
                <p:nvPr/>
              </p:nvSpPr>
              <p:spPr bwMode="auto">
                <a:xfrm>
                  <a:off x="2880" y="2496"/>
                  <a:ext cx="384" cy="384"/>
                </a:xfrm>
                <a:prstGeom prst="rect">
                  <a:avLst/>
                </a:prstGeom>
                <a:solidFill>
                  <a:srgbClr val="777777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3926" name="Rectangle 38"/>
                <p:cNvSpPr>
                  <a:spLocks noChangeArrowheads="1"/>
                </p:cNvSpPr>
                <p:nvPr/>
              </p:nvSpPr>
              <p:spPr bwMode="auto">
                <a:xfrm>
                  <a:off x="3264" y="2496"/>
                  <a:ext cx="384" cy="384"/>
                </a:xfrm>
                <a:prstGeom prst="rect">
                  <a:avLst/>
                </a:prstGeom>
                <a:solidFill>
                  <a:srgbClr val="777777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3927" name="Rectangle 39"/>
                <p:cNvSpPr>
                  <a:spLocks noChangeArrowheads="1"/>
                </p:cNvSpPr>
                <p:nvPr/>
              </p:nvSpPr>
              <p:spPr bwMode="auto">
                <a:xfrm>
                  <a:off x="1344" y="2496"/>
                  <a:ext cx="384" cy="384"/>
                </a:xfrm>
                <a:prstGeom prst="rect">
                  <a:avLst/>
                </a:prstGeom>
                <a:solidFill>
                  <a:srgbClr val="777777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93928" name="Rectangle 40"/>
              <p:cNvSpPr>
                <a:spLocks noChangeArrowheads="1"/>
              </p:cNvSpPr>
              <p:nvPr/>
            </p:nvSpPr>
            <p:spPr bwMode="auto">
              <a:xfrm>
                <a:off x="768" y="2880"/>
                <a:ext cx="384" cy="384"/>
              </a:xfrm>
              <a:prstGeom prst="rect">
                <a:avLst/>
              </a:prstGeom>
              <a:solidFill>
                <a:srgbClr val="FF3300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3929" name="Rectangle 41"/>
              <p:cNvSpPr>
                <a:spLocks noChangeArrowheads="1"/>
              </p:cNvSpPr>
              <p:nvPr/>
            </p:nvSpPr>
            <p:spPr bwMode="auto">
              <a:xfrm>
                <a:off x="3072" y="2496"/>
                <a:ext cx="384" cy="384"/>
              </a:xfrm>
              <a:prstGeom prst="rect">
                <a:avLst/>
              </a:prstGeom>
              <a:solidFill>
                <a:srgbClr val="33CC33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93930" name="Text Box 42"/>
            <p:cNvSpPr txBox="1">
              <a:spLocks noChangeArrowheads="1"/>
            </p:cNvSpPr>
            <p:nvPr/>
          </p:nvSpPr>
          <p:spPr bwMode="auto">
            <a:xfrm>
              <a:off x="3120" y="2544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293931" name="Text Box 43"/>
            <p:cNvSpPr txBox="1">
              <a:spLocks noChangeArrowheads="1"/>
            </p:cNvSpPr>
            <p:nvPr/>
          </p:nvSpPr>
          <p:spPr bwMode="auto">
            <a:xfrm>
              <a:off x="3888" y="2544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293932" name="Text Box 44"/>
            <p:cNvSpPr txBox="1">
              <a:spLocks noChangeArrowheads="1"/>
            </p:cNvSpPr>
            <p:nvPr/>
          </p:nvSpPr>
          <p:spPr bwMode="auto">
            <a:xfrm>
              <a:off x="3504" y="2544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293933" name="Text Box 45"/>
            <p:cNvSpPr txBox="1">
              <a:spLocks noChangeArrowheads="1"/>
            </p:cNvSpPr>
            <p:nvPr/>
          </p:nvSpPr>
          <p:spPr bwMode="auto">
            <a:xfrm>
              <a:off x="2736" y="2544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293934" name="Text Box 46"/>
            <p:cNvSpPr txBox="1">
              <a:spLocks noChangeArrowheads="1"/>
            </p:cNvSpPr>
            <p:nvPr/>
          </p:nvSpPr>
          <p:spPr bwMode="auto">
            <a:xfrm>
              <a:off x="1968" y="1776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5</a:t>
              </a:r>
            </a:p>
          </p:txBody>
        </p:sp>
        <p:sp>
          <p:nvSpPr>
            <p:cNvPr id="293935" name="Text Box 47"/>
            <p:cNvSpPr txBox="1">
              <a:spLocks noChangeArrowheads="1"/>
            </p:cNvSpPr>
            <p:nvPr/>
          </p:nvSpPr>
          <p:spPr bwMode="auto">
            <a:xfrm>
              <a:off x="816" y="1776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8</a:t>
              </a:r>
            </a:p>
          </p:txBody>
        </p:sp>
        <p:sp>
          <p:nvSpPr>
            <p:cNvPr id="293936" name="Text Box 48"/>
            <p:cNvSpPr txBox="1">
              <a:spLocks noChangeArrowheads="1"/>
            </p:cNvSpPr>
            <p:nvPr/>
          </p:nvSpPr>
          <p:spPr bwMode="auto">
            <a:xfrm>
              <a:off x="1200" y="1776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7</a:t>
              </a:r>
            </a:p>
          </p:txBody>
        </p:sp>
        <p:sp>
          <p:nvSpPr>
            <p:cNvPr id="293937" name="Text Box 49"/>
            <p:cNvSpPr txBox="1">
              <a:spLocks noChangeArrowheads="1"/>
            </p:cNvSpPr>
            <p:nvPr/>
          </p:nvSpPr>
          <p:spPr bwMode="auto">
            <a:xfrm>
              <a:off x="816" y="2928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7</a:t>
              </a:r>
            </a:p>
          </p:txBody>
        </p:sp>
        <p:sp>
          <p:nvSpPr>
            <p:cNvPr id="293938" name="Text Box 50"/>
            <p:cNvSpPr txBox="1">
              <a:spLocks noChangeArrowheads="1"/>
            </p:cNvSpPr>
            <p:nvPr/>
          </p:nvSpPr>
          <p:spPr bwMode="auto">
            <a:xfrm>
              <a:off x="2352" y="2160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3</a:t>
              </a:r>
            </a:p>
          </p:txBody>
        </p:sp>
        <p:sp>
          <p:nvSpPr>
            <p:cNvPr id="293939" name="Text Box 51"/>
            <p:cNvSpPr txBox="1">
              <a:spLocks noChangeArrowheads="1"/>
            </p:cNvSpPr>
            <p:nvPr/>
          </p:nvSpPr>
          <p:spPr bwMode="auto">
            <a:xfrm>
              <a:off x="2352" y="1776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4</a:t>
              </a:r>
            </a:p>
          </p:txBody>
        </p:sp>
        <p:sp>
          <p:nvSpPr>
            <p:cNvPr id="293940" name="Text Box 52"/>
            <p:cNvSpPr txBox="1">
              <a:spLocks noChangeArrowheads="1"/>
            </p:cNvSpPr>
            <p:nvPr/>
          </p:nvSpPr>
          <p:spPr bwMode="auto">
            <a:xfrm>
              <a:off x="1200" y="3312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7</a:t>
              </a:r>
            </a:p>
          </p:txBody>
        </p:sp>
        <p:sp>
          <p:nvSpPr>
            <p:cNvPr id="293941" name="Text Box 53"/>
            <p:cNvSpPr txBox="1">
              <a:spLocks noChangeArrowheads="1"/>
            </p:cNvSpPr>
            <p:nvPr/>
          </p:nvSpPr>
          <p:spPr bwMode="auto">
            <a:xfrm>
              <a:off x="1584" y="1776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6</a:t>
              </a:r>
            </a:p>
          </p:txBody>
        </p:sp>
        <p:sp>
          <p:nvSpPr>
            <p:cNvPr id="293942" name="Text Box 54"/>
            <p:cNvSpPr txBox="1">
              <a:spLocks noChangeArrowheads="1"/>
            </p:cNvSpPr>
            <p:nvPr/>
          </p:nvSpPr>
          <p:spPr bwMode="auto">
            <a:xfrm>
              <a:off x="816" y="2160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7</a:t>
              </a:r>
            </a:p>
          </p:txBody>
        </p:sp>
        <p:sp>
          <p:nvSpPr>
            <p:cNvPr id="293943" name="Text Box 55"/>
            <p:cNvSpPr txBox="1">
              <a:spLocks noChangeArrowheads="1"/>
            </p:cNvSpPr>
            <p:nvPr/>
          </p:nvSpPr>
          <p:spPr bwMode="auto">
            <a:xfrm>
              <a:off x="816" y="2544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6</a:t>
              </a:r>
            </a:p>
          </p:txBody>
        </p:sp>
        <p:sp>
          <p:nvSpPr>
            <p:cNvPr id="293944" name="Text Box 56"/>
            <p:cNvSpPr txBox="1">
              <a:spLocks noChangeArrowheads="1"/>
            </p:cNvSpPr>
            <p:nvPr/>
          </p:nvSpPr>
          <p:spPr bwMode="auto">
            <a:xfrm>
              <a:off x="1968" y="2544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3</a:t>
              </a:r>
            </a:p>
          </p:txBody>
        </p:sp>
        <p:sp>
          <p:nvSpPr>
            <p:cNvPr id="293945" name="Text Box 57"/>
            <p:cNvSpPr txBox="1">
              <a:spLocks noChangeArrowheads="1"/>
            </p:cNvSpPr>
            <p:nvPr/>
          </p:nvSpPr>
          <p:spPr bwMode="auto">
            <a:xfrm>
              <a:off x="2352" y="2544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293946" name="Text Box 58"/>
            <p:cNvSpPr txBox="1">
              <a:spLocks noChangeArrowheads="1"/>
            </p:cNvSpPr>
            <p:nvPr/>
          </p:nvSpPr>
          <p:spPr bwMode="auto">
            <a:xfrm>
              <a:off x="816" y="3312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8</a:t>
              </a:r>
            </a:p>
          </p:txBody>
        </p:sp>
        <p:sp>
          <p:nvSpPr>
            <p:cNvPr id="293947" name="Text Box 59"/>
            <p:cNvSpPr txBox="1">
              <a:spLocks noChangeArrowheads="1"/>
            </p:cNvSpPr>
            <p:nvPr/>
          </p:nvSpPr>
          <p:spPr bwMode="auto">
            <a:xfrm>
              <a:off x="1200" y="2928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6</a:t>
              </a:r>
            </a:p>
          </p:txBody>
        </p:sp>
        <p:sp>
          <p:nvSpPr>
            <p:cNvPr id="293948" name="Text Box 60"/>
            <p:cNvSpPr txBox="1">
              <a:spLocks noChangeArrowheads="1"/>
            </p:cNvSpPr>
            <p:nvPr/>
          </p:nvSpPr>
          <p:spPr bwMode="auto">
            <a:xfrm>
              <a:off x="1968" y="2160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4</a:t>
              </a:r>
            </a:p>
          </p:txBody>
        </p:sp>
        <p:sp>
          <p:nvSpPr>
            <p:cNvPr id="293949" name="Text Box 61"/>
            <p:cNvSpPr txBox="1">
              <a:spLocks noChangeArrowheads="1"/>
            </p:cNvSpPr>
            <p:nvPr/>
          </p:nvSpPr>
          <p:spPr bwMode="auto">
            <a:xfrm>
              <a:off x="1584" y="2160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5</a:t>
              </a:r>
            </a:p>
          </p:txBody>
        </p:sp>
        <p:sp>
          <p:nvSpPr>
            <p:cNvPr id="293950" name="Text Box 62"/>
            <p:cNvSpPr txBox="1">
              <a:spLocks noChangeArrowheads="1"/>
            </p:cNvSpPr>
            <p:nvPr/>
          </p:nvSpPr>
          <p:spPr bwMode="auto">
            <a:xfrm>
              <a:off x="3120" y="1776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293951" name="Text Box 63"/>
            <p:cNvSpPr txBox="1">
              <a:spLocks noChangeArrowheads="1"/>
            </p:cNvSpPr>
            <p:nvPr/>
          </p:nvSpPr>
          <p:spPr bwMode="auto">
            <a:xfrm>
              <a:off x="2736" y="1776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3</a:t>
              </a:r>
            </a:p>
          </p:txBody>
        </p:sp>
        <p:sp>
          <p:nvSpPr>
            <p:cNvPr id="293952" name="Text Box 64"/>
            <p:cNvSpPr txBox="1">
              <a:spLocks noChangeArrowheads="1"/>
            </p:cNvSpPr>
            <p:nvPr/>
          </p:nvSpPr>
          <p:spPr bwMode="auto">
            <a:xfrm>
              <a:off x="3504" y="1776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3</a:t>
              </a:r>
            </a:p>
          </p:txBody>
        </p:sp>
        <p:sp>
          <p:nvSpPr>
            <p:cNvPr id="293953" name="Text Box 65"/>
            <p:cNvSpPr txBox="1">
              <a:spLocks noChangeArrowheads="1"/>
            </p:cNvSpPr>
            <p:nvPr/>
          </p:nvSpPr>
          <p:spPr bwMode="auto">
            <a:xfrm>
              <a:off x="2736" y="3312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3</a:t>
              </a:r>
            </a:p>
          </p:txBody>
        </p:sp>
        <p:sp>
          <p:nvSpPr>
            <p:cNvPr id="293954" name="Text Box 66"/>
            <p:cNvSpPr txBox="1">
              <a:spLocks noChangeArrowheads="1"/>
            </p:cNvSpPr>
            <p:nvPr/>
          </p:nvSpPr>
          <p:spPr bwMode="auto">
            <a:xfrm>
              <a:off x="1584" y="3312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6</a:t>
              </a:r>
            </a:p>
          </p:txBody>
        </p:sp>
        <p:sp>
          <p:nvSpPr>
            <p:cNvPr id="293955" name="Text Box 67"/>
            <p:cNvSpPr txBox="1">
              <a:spLocks noChangeArrowheads="1"/>
            </p:cNvSpPr>
            <p:nvPr/>
          </p:nvSpPr>
          <p:spPr bwMode="auto">
            <a:xfrm>
              <a:off x="1968" y="3312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5</a:t>
              </a:r>
            </a:p>
          </p:txBody>
        </p:sp>
        <p:sp>
          <p:nvSpPr>
            <p:cNvPr id="293956" name="Text Box 68"/>
            <p:cNvSpPr txBox="1">
              <a:spLocks noChangeArrowheads="1"/>
            </p:cNvSpPr>
            <p:nvPr/>
          </p:nvSpPr>
          <p:spPr bwMode="auto">
            <a:xfrm>
              <a:off x="3120" y="3312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293957" name="Text Box 69"/>
            <p:cNvSpPr txBox="1">
              <a:spLocks noChangeArrowheads="1"/>
            </p:cNvSpPr>
            <p:nvPr/>
          </p:nvSpPr>
          <p:spPr bwMode="auto">
            <a:xfrm>
              <a:off x="2352" y="3312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4</a:t>
              </a:r>
            </a:p>
          </p:txBody>
        </p:sp>
        <p:sp>
          <p:nvSpPr>
            <p:cNvPr id="293958" name="Text Box 70"/>
            <p:cNvSpPr txBox="1">
              <a:spLocks noChangeArrowheads="1"/>
            </p:cNvSpPr>
            <p:nvPr/>
          </p:nvSpPr>
          <p:spPr bwMode="auto">
            <a:xfrm>
              <a:off x="3888" y="3312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4</a:t>
              </a:r>
            </a:p>
          </p:txBody>
        </p:sp>
        <p:sp>
          <p:nvSpPr>
            <p:cNvPr id="293959" name="Text Box 71"/>
            <p:cNvSpPr txBox="1">
              <a:spLocks noChangeArrowheads="1"/>
            </p:cNvSpPr>
            <p:nvPr/>
          </p:nvSpPr>
          <p:spPr bwMode="auto">
            <a:xfrm>
              <a:off x="3504" y="3312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3</a:t>
              </a:r>
            </a:p>
          </p:txBody>
        </p:sp>
        <p:sp>
          <p:nvSpPr>
            <p:cNvPr id="293960" name="Text Box 72"/>
            <p:cNvSpPr txBox="1">
              <a:spLocks noChangeArrowheads="1"/>
            </p:cNvSpPr>
            <p:nvPr/>
          </p:nvSpPr>
          <p:spPr bwMode="auto">
            <a:xfrm>
              <a:off x="4272" y="3312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5</a:t>
              </a:r>
            </a:p>
          </p:txBody>
        </p:sp>
        <p:sp>
          <p:nvSpPr>
            <p:cNvPr id="293961" name="Text Box 73"/>
            <p:cNvSpPr txBox="1">
              <a:spLocks noChangeArrowheads="1"/>
            </p:cNvSpPr>
            <p:nvPr/>
          </p:nvSpPr>
          <p:spPr bwMode="auto">
            <a:xfrm>
              <a:off x="4272" y="1776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5</a:t>
              </a:r>
            </a:p>
          </p:txBody>
        </p:sp>
        <p:sp>
          <p:nvSpPr>
            <p:cNvPr id="293962" name="Text Box 74"/>
            <p:cNvSpPr txBox="1">
              <a:spLocks noChangeArrowheads="1"/>
            </p:cNvSpPr>
            <p:nvPr/>
          </p:nvSpPr>
          <p:spPr bwMode="auto">
            <a:xfrm>
              <a:off x="3888" y="1776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4</a:t>
              </a:r>
            </a:p>
          </p:txBody>
        </p:sp>
        <p:sp>
          <p:nvSpPr>
            <p:cNvPr id="293963" name="Text Box 75"/>
            <p:cNvSpPr txBox="1">
              <a:spLocks noChangeArrowheads="1"/>
            </p:cNvSpPr>
            <p:nvPr/>
          </p:nvSpPr>
          <p:spPr bwMode="auto">
            <a:xfrm>
              <a:off x="4656" y="1776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6</a:t>
              </a:r>
            </a:p>
          </p:txBody>
        </p:sp>
        <p:sp>
          <p:nvSpPr>
            <p:cNvPr id="293964" name="Text Box 76"/>
            <p:cNvSpPr txBox="1">
              <a:spLocks noChangeArrowheads="1"/>
            </p:cNvSpPr>
            <p:nvPr/>
          </p:nvSpPr>
          <p:spPr bwMode="auto">
            <a:xfrm>
              <a:off x="4656" y="2160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5</a:t>
              </a:r>
            </a:p>
          </p:txBody>
        </p:sp>
        <p:sp>
          <p:nvSpPr>
            <p:cNvPr id="293965" name="Text Box 77"/>
            <p:cNvSpPr txBox="1">
              <a:spLocks noChangeArrowheads="1"/>
            </p:cNvSpPr>
            <p:nvPr/>
          </p:nvSpPr>
          <p:spPr bwMode="auto">
            <a:xfrm>
              <a:off x="4656" y="3312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6</a:t>
              </a:r>
            </a:p>
          </p:txBody>
        </p:sp>
        <p:sp>
          <p:nvSpPr>
            <p:cNvPr id="293966" name="Text Box 78"/>
            <p:cNvSpPr txBox="1">
              <a:spLocks noChangeArrowheads="1"/>
            </p:cNvSpPr>
            <p:nvPr/>
          </p:nvSpPr>
          <p:spPr bwMode="auto">
            <a:xfrm>
              <a:off x="4656" y="2544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4</a:t>
              </a:r>
            </a:p>
          </p:txBody>
        </p:sp>
        <p:sp>
          <p:nvSpPr>
            <p:cNvPr id="293967" name="Text Box 79"/>
            <p:cNvSpPr txBox="1">
              <a:spLocks noChangeArrowheads="1"/>
            </p:cNvSpPr>
            <p:nvPr/>
          </p:nvSpPr>
          <p:spPr bwMode="auto">
            <a:xfrm>
              <a:off x="4656" y="2928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5</a:t>
              </a:r>
            </a:p>
          </p:txBody>
        </p:sp>
      </p:grpSp>
      <p:sp>
        <p:nvSpPr>
          <p:cNvPr id="293968" name="Rectangle 80"/>
          <p:cNvSpPr>
            <a:spLocks noChangeArrowheads="1"/>
          </p:cNvSpPr>
          <p:nvPr/>
        </p:nvSpPr>
        <p:spPr bwMode="auto">
          <a:xfrm>
            <a:off x="1219200" y="4572000"/>
            <a:ext cx="6096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7+0</a:t>
            </a:r>
          </a:p>
        </p:txBody>
      </p:sp>
      <p:grpSp>
        <p:nvGrpSpPr>
          <p:cNvPr id="6" name="Group 81"/>
          <p:cNvGrpSpPr>
            <a:grpSpLocks/>
          </p:cNvGrpSpPr>
          <p:nvPr/>
        </p:nvGrpSpPr>
        <p:grpSpPr bwMode="auto">
          <a:xfrm>
            <a:off x="1219200" y="3962400"/>
            <a:ext cx="1219200" cy="1828800"/>
            <a:chOff x="768" y="2496"/>
            <a:chExt cx="768" cy="1152"/>
          </a:xfrm>
        </p:grpSpPr>
        <p:sp>
          <p:nvSpPr>
            <p:cNvPr id="293970" name="Rectangle 82"/>
            <p:cNvSpPr>
              <a:spLocks noChangeArrowheads="1"/>
            </p:cNvSpPr>
            <p:nvPr/>
          </p:nvSpPr>
          <p:spPr bwMode="auto">
            <a:xfrm>
              <a:off x="768" y="2496"/>
              <a:ext cx="384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6+1</a:t>
              </a:r>
            </a:p>
          </p:txBody>
        </p:sp>
        <p:sp>
          <p:nvSpPr>
            <p:cNvPr id="293971" name="Rectangle 83"/>
            <p:cNvSpPr>
              <a:spLocks noChangeArrowheads="1"/>
            </p:cNvSpPr>
            <p:nvPr/>
          </p:nvSpPr>
          <p:spPr bwMode="auto">
            <a:xfrm>
              <a:off x="1152" y="2880"/>
              <a:ext cx="384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6+1</a:t>
              </a:r>
            </a:p>
          </p:txBody>
        </p:sp>
        <p:sp>
          <p:nvSpPr>
            <p:cNvPr id="293972" name="Rectangle 84"/>
            <p:cNvSpPr>
              <a:spLocks noChangeArrowheads="1"/>
            </p:cNvSpPr>
            <p:nvPr/>
          </p:nvSpPr>
          <p:spPr bwMode="auto">
            <a:xfrm>
              <a:off x="768" y="3264"/>
              <a:ext cx="384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8+1</a:t>
              </a:r>
            </a:p>
          </p:txBody>
        </p:sp>
        <p:sp>
          <p:nvSpPr>
            <p:cNvPr id="293973" name="Rectangle 85"/>
            <p:cNvSpPr>
              <a:spLocks noChangeArrowheads="1"/>
            </p:cNvSpPr>
            <p:nvPr/>
          </p:nvSpPr>
          <p:spPr bwMode="auto">
            <a:xfrm>
              <a:off x="768" y="2880"/>
              <a:ext cx="384" cy="384"/>
            </a:xfrm>
            <a:prstGeom prst="rect">
              <a:avLst/>
            </a:prstGeom>
            <a:solidFill>
              <a:srgbClr val="C0C0C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7+0</a:t>
              </a:r>
            </a:p>
          </p:txBody>
        </p:sp>
      </p:grpSp>
      <p:grpSp>
        <p:nvGrpSpPr>
          <p:cNvPr id="7" name="Group 86"/>
          <p:cNvGrpSpPr>
            <a:grpSpLocks/>
          </p:cNvGrpSpPr>
          <p:nvPr/>
        </p:nvGrpSpPr>
        <p:grpSpPr bwMode="auto">
          <a:xfrm>
            <a:off x="1219200" y="3352800"/>
            <a:ext cx="609600" cy="1219200"/>
            <a:chOff x="192" y="1920"/>
            <a:chExt cx="384" cy="768"/>
          </a:xfrm>
        </p:grpSpPr>
        <p:sp>
          <p:nvSpPr>
            <p:cNvPr id="293975" name="Rectangle 87"/>
            <p:cNvSpPr>
              <a:spLocks noChangeArrowheads="1"/>
            </p:cNvSpPr>
            <p:nvPr/>
          </p:nvSpPr>
          <p:spPr bwMode="auto">
            <a:xfrm>
              <a:off x="192" y="1920"/>
              <a:ext cx="384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7+2</a:t>
              </a:r>
            </a:p>
          </p:txBody>
        </p:sp>
        <p:sp>
          <p:nvSpPr>
            <p:cNvPr id="293976" name="Rectangle 88"/>
            <p:cNvSpPr>
              <a:spLocks noChangeArrowheads="1"/>
            </p:cNvSpPr>
            <p:nvPr/>
          </p:nvSpPr>
          <p:spPr bwMode="auto">
            <a:xfrm>
              <a:off x="192" y="2304"/>
              <a:ext cx="384" cy="384"/>
            </a:xfrm>
            <a:prstGeom prst="rect">
              <a:avLst/>
            </a:prstGeom>
            <a:solidFill>
              <a:srgbClr val="C0C0C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6+1</a:t>
              </a:r>
            </a:p>
          </p:txBody>
        </p:sp>
      </p:grpSp>
      <p:grpSp>
        <p:nvGrpSpPr>
          <p:cNvPr id="8" name="Group 89"/>
          <p:cNvGrpSpPr>
            <a:grpSpLocks/>
          </p:cNvGrpSpPr>
          <p:nvPr/>
        </p:nvGrpSpPr>
        <p:grpSpPr bwMode="auto">
          <a:xfrm>
            <a:off x="1828800" y="4572000"/>
            <a:ext cx="609600" cy="1219200"/>
            <a:chOff x="240" y="3312"/>
            <a:chExt cx="384" cy="768"/>
          </a:xfrm>
        </p:grpSpPr>
        <p:sp>
          <p:nvSpPr>
            <p:cNvPr id="293978" name="Rectangle 90"/>
            <p:cNvSpPr>
              <a:spLocks noChangeArrowheads="1"/>
            </p:cNvSpPr>
            <p:nvPr/>
          </p:nvSpPr>
          <p:spPr bwMode="auto">
            <a:xfrm>
              <a:off x="240" y="3696"/>
              <a:ext cx="384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7+2</a:t>
              </a:r>
            </a:p>
          </p:txBody>
        </p:sp>
        <p:sp>
          <p:nvSpPr>
            <p:cNvPr id="293979" name="Rectangle 91"/>
            <p:cNvSpPr>
              <a:spLocks noChangeArrowheads="1"/>
            </p:cNvSpPr>
            <p:nvPr/>
          </p:nvSpPr>
          <p:spPr bwMode="auto">
            <a:xfrm>
              <a:off x="240" y="3312"/>
              <a:ext cx="384" cy="384"/>
            </a:xfrm>
            <a:prstGeom prst="rect">
              <a:avLst/>
            </a:prstGeom>
            <a:solidFill>
              <a:srgbClr val="C0C0C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6+1</a:t>
              </a:r>
            </a:p>
          </p:txBody>
        </p:sp>
      </p:grpSp>
      <p:sp>
        <p:nvSpPr>
          <p:cNvPr id="293980" name="Rectangle 92"/>
          <p:cNvSpPr>
            <a:spLocks noChangeArrowheads="1"/>
          </p:cNvSpPr>
          <p:nvPr/>
        </p:nvSpPr>
        <p:spPr bwMode="auto">
          <a:xfrm>
            <a:off x="1219200" y="5181600"/>
            <a:ext cx="609600" cy="609600"/>
          </a:xfrm>
          <a:prstGeom prst="rect">
            <a:avLst/>
          </a:prstGeom>
          <a:solidFill>
            <a:srgbClr val="C0C0C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8+1</a:t>
            </a:r>
          </a:p>
        </p:txBody>
      </p:sp>
      <p:grpSp>
        <p:nvGrpSpPr>
          <p:cNvPr id="9" name="Group 93"/>
          <p:cNvGrpSpPr>
            <a:grpSpLocks/>
          </p:cNvGrpSpPr>
          <p:nvPr/>
        </p:nvGrpSpPr>
        <p:grpSpPr bwMode="auto">
          <a:xfrm>
            <a:off x="1219200" y="2743200"/>
            <a:ext cx="609600" cy="1219200"/>
            <a:chOff x="144" y="2496"/>
            <a:chExt cx="384" cy="768"/>
          </a:xfrm>
        </p:grpSpPr>
        <p:sp>
          <p:nvSpPr>
            <p:cNvPr id="293982" name="Rectangle 94"/>
            <p:cNvSpPr>
              <a:spLocks noChangeArrowheads="1"/>
            </p:cNvSpPr>
            <p:nvPr/>
          </p:nvSpPr>
          <p:spPr bwMode="auto">
            <a:xfrm>
              <a:off x="144" y="2880"/>
              <a:ext cx="384" cy="384"/>
            </a:xfrm>
            <a:prstGeom prst="rect">
              <a:avLst/>
            </a:prstGeom>
            <a:solidFill>
              <a:srgbClr val="C0C0C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7+2</a:t>
              </a:r>
            </a:p>
          </p:txBody>
        </p:sp>
        <p:sp>
          <p:nvSpPr>
            <p:cNvPr id="293983" name="Rectangle 95"/>
            <p:cNvSpPr>
              <a:spLocks noChangeArrowheads="1"/>
            </p:cNvSpPr>
            <p:nvPr/>
          </p:nvSpPr>
          <p:spPr bwMode="auto">
            <a:xfrm>
              <a:off x="144" y="2496"/>
              <a:ext cx="384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8+3</a:t>
              </a:r>
            </a:p>
          </p:txBody>
        </p:sp>
      </p:grpSp>
      <p:grpSp>
        <p:nvGrpSpPr>
          <p:cNvPr id="10" name="Group 96"/>
          <p:cNvGrpSpPr>
            <a:grpSpLocks/>
          </p:cNvGrpSpPr>
          <p:nvPr/>
        </p:nvGrpSpPr>
        <p:grpSpPr bwMode="auto">
          <a:xfrm>
            <a:off x="1828800" y="5181600"/>
            <a:ext cx="1219200" cy="609600"/>
            <a:chOff x="1392" y="3792"/>
            <a:chExt cx="768" cy="384"/>
          </a:xfrm>
        </p:grpSpPr>
        <p:sp>
          <p:nvSpPr>
            <p:cNvPr id="293985" name="Rectangle 97"/>
            <p:cNvSpPr>
              <a:spLocks noChangeArrowheads="1"/>
            </p:cNvSpPr>
            <p:nvPr/>
          </p:nvSpPr>
          <p:spPr bwMode="auto">
            <a:xfrm>
              <a:off x="1392" y="3792"/>
              <a:ext cx="384" cy="384"/>
            </a:xfrm>
            <a:prstGeom prst="rect">
              <a:avLst/>
            </a:prstGeom>
            <a:solidFill>
              <a:srgbClr val="C0C0C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7+2</a:t>
              </a:r>
            </a:p>
          </p:txBody>
        </p:sp>
        <p:sp>
          <p:nvSpPr>
            <p:cNvPr id="293986" name="Rectangle 98"/>
            <p:cNvSpPr>
              <a:spLocks noChangeArrowheads="1"/>
            </p:cNvSpPr>
            <p:nvPr/>
          </p:nvSpPr>
          <p:spPr bwMode="auto">
            <a:xfrm>
              <a:off x="1776" y="3792"/>
              <a:ext cx="384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6+3</a:t>
              </a:r>
            </a:p>
          </p:txBody>
        </p:sp>
      </p:grpSp>
      <p:grpSp>
        <p:nvGrpSpPr>
          <p:cNvPr id="11" name="Group 99"/>
          <p:cNvGrpSpPr>
            <a:grpSpLocks/>
          </p:cNvGrpSpPr>
          <p:nvPr/>
        </p:nvGrpSpPr>
        <p:grpSpPr bwMode="auto">
          <a:xfrm>
            <a:off x="2438400" y="5181600"/>
            <a:ext cx="1219200" cy="609600"/>
            <a:chOff x="1392" y="3792"/>
            <a:chExt cx="768" cy="384"/>
          </a:xfrm>
        </p:grpSpPr>
        <p:sp>
          <p:nvSpPr>
            <p:cNvPr id="293988" name="Rectangle 100"/>
            <p:cNvSpPr>
              <a:spLocks noChangeArrowheads="1"/>
            </p:cNvSpPr>
            <p:nvPr/>
          </p:nvSpPr>
          <p:spPr bwMode="auto">
            <a:xfrm>
              <a:off x="1392" y="3792"/>
              <a:ext cx="384" cy="384"/>
            </a:xfrm>
            <a:prstGeom prst="rect">
              <a:avLst/>
            </a:prstGeom>
            <a:solidFill>
              <a:srgbClr val="C0C0C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6+3</a:t>
              </a:r>
            </a:p>
          </p:txBody>
        </p:sp>
        <p:sp>
          <p:nvSpPr>
            <p:cNvPr id="293989" name="Rectangle 101"/>
            <p:cNvSpPr>
              <a:spLocks noChangeArrowheads="1"/>
            </p:cNvSpPr>
            <p:nvPr/>
          </p:nvSpPr>
          <p:spPr bwMode="auto">
            <a:xfrm>
              <a:off x="1776" y="3792"/>
              <a:ext cx="384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5+4</a:t>
              </a:r>
            </a:p>
          </p:txBody>
        </p:sp>
      </p:grpSp>
      <p:grpSp>
        <p:nvGrpSpPr>
          <p:cNvPr id="12" name="Group 102"/>
          <p:cNvGrpSpPr>
            <a:grpSpLocks/>
          </p:cNvGrpSpPr>
          <p:nvPr/>
        </p:nvGrpSpPr>
        <p:grpSpPr bwMode="auto">
          <a:xfrm>
            <a:off x="3048000" y="5181600"/>
            <a:ext cx="1219200" cy="609600"/>
            <a:chOff x="4176" y="3744"/>
            <a:chExt cx="768" cy="384"/>
          </a:xfrm>
        </p:grpSpPr>
        <p:sp>
          <p:nvSpPr>
            <p:cNvPr id="293991" name="Rectangle 103"/>
            <p:cNvSpPr>
              <a:spLocks noChangeArrowheads="1"/>
            </p:cNvSpPr>
            <p:nvPr/>
          </p:nvSpPr>
          <p:spPr bwMode="auto">
            <a:xfrm>
              <a:off x="4176" y="3744"/>
              <a:ext cx="384" cy="384"/>
            </a:xfrm>
            <a:prstGeom prst="rect">
              <a:avLst/>
            </a:prstGeom>
            <a:solidFill>
              <a:srgbClr val="C0C0C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5+4</a:t>
              </a:r>
            </a:p>
          </p:txBody>
        </p:sp>
        <p:sp>
          <p:nvSpPr>
            <p:cNvPr id="293992" name="Rectangle 104"/>
            <p:cNvSpPr>
              <a:spLocks noChangeArrowheads="1"/>
            </p:cNvSpPr>
            <p:nvPr/>
          </p:nvSpPr>
          <p:spPr bwMode="auto">
            <a:xfrm>
              <a:off x="4560" y="3744"/>
              <a:ext cx="384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4+5</a:t>
              </a:r>
            </a:p>
          </p:txBody>
        </p:sp>
      </p:grpSp>
      <p:grpSp>
        <p:nvGrpSpPr>
          <p:cNvPr id="13" name="Group 105"/>
          <p:cNvGrpSpPr>
            <a:grpSpLocks/>
          </p:cNvGrpSpPr>
          <p:nvPr/>
        </p:nvGrpSpPr>
        <p:grpSpPr bwMode="auto">
          <a:xfrm>
            <a:off x="3657600" y="5181600"/>
            <a:ext cx="1219200" cy="609600"/>
            <a:chOff x="4176" y="3744"/>
            <a:chExt cx="768" cy="384"/>
          </a:xfrm>
        </p:grpSpPr>
        <p:sp>
          <p:nvSpPr>
            <p:cNvPr id="293994" name="Rectangle 106"/>
            <p:cNvSpPr>
              <a:spLocks noChangeArrowheads="1"/>
            </p:cNvSpPr>
            <p:nvPr/>
          </p:nvSpPr>
          <p:spPr bwMode="auto">
            <a:xfrm>
              <a:off x="4176" y="3744"/>
              <a:ext cx="384" cy="384"/>
            </a:xfrm>
            <a:prstGeom prst="rect">
              <a:avLst/>
            </a:prstGeom>
            <a:solidFill>
              <a:srgbClr val="C0C0C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4+5</a:t>
              </a:r>
            </a:p>
          </p:txBody>
        </p:sp>
        <p:sp>
          <p:nvSpPr>
            <p:cNvPr id="293995" name="Rectangle 107"/>
            <p:cNvSpPr>
              <a:spLocks noChangeArrowheads="1"/>
            </p:cNvSpPr>
            <p:nvPr/>
          </p:nvSpPr>
          <p:spPr bwMode="auto">
            <a:xfrm>
              <a:off x="4560" y="3744"/>
              <a:ext cx="384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3+6</a:t>
              </a:r>
            </a:p>
          </p:txBody>
        </p:sp>
      </p:grpSp>
      <p:grpSp>
        <p:nvGrpSpPr>
          <p:cNvPr id="14" name="Group 108"/>
          <p:cNvGrpSpPr>
            <a:grpSpLocks/>
          </p:cNvGrpSpPr>
          <p:nvPr/>
        </p:nvGrpSpPr>
        <p:grpSpPr bwMode="auto">
          <a:xfrm>
            <a:off x="4267200" y="5181600"/>
            <a:ext cx="1219200" cy="609600"/>
            <a:chOff x="4176" y="3744"/>
            <a:chExt cx="768" cy="384"/>
          </a:xfrm>
        </p:grpSpPr>
        <p:sp>
          <p:nvSpPr>
            <p:cNvPr id="293997" name="Rectangle 109"/>
            <p:cNvSpPr>
              <a:spLocks noChangeArrowheads="1"/>
            </p:cNvSpPr>
            <p:nvPr/>
          </p:nvSpPr>
          <p:spPr bwMode="auto">
            <a:xfrm>
              <a:off x="4176" y="3744"/>
              <a:ext cx="384" cy="384"/>
            </a:xfrm>
            <a:prstGeom prst="rect">
              <a:avLst/>
            </a:prstGeom>
            <a:solidFill>
              <a:srgbClr val="C0C0C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3+6</a:t>
              </a:r>
            </a:p>
          </p:txBody>
        </p:sp>
        <p:sp>
          <p:nvSpPr>
            <p:cNvPr id="293998" name="Rectangle 110"/>
            <p:cNvSpPr>
              <a:spLocks noChangeArrowheads="1"/>
            </p:cNvSpPr>
            <p:nvPr/>
          </p:nvSpPr>
          <p:spPr bwMode="auto">
            <a:xfrm>
              <a:off x="4560" y="3744"/>
              <a:ext cx="384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2+7</a:t>
              </a:r>
            </a:p>
          </p:txBody>
        </p:sp>
      </p:grpSp>
      <p:grpSp>
        <p:nvGrpSpPr>
          <p:cNvPr id="15" name="Group 111"/>
          <p:cNvGrpSpPr>
            <a:grpSpLocks/>
          </p:cNvGrpSpPr>
          <p:nvPr/>
        </p:nvGrpSpPr>
        <p:grpSpPr bwMode="auto">
          <a:xfrm>
            <a:off x="1219200" y="2743200"/>
            <a:ext cx="1219200" cy="609600"/>
            <a:chOff x="4176" y="3744"/>
            <a:chExt cx="768" cy="384"/>
          </a:xfrm>
        </p:grpSpPr>
        <p:sp>
          <p:nvSpPr>
            <p:cNvPr id="294000" name="Rectangle 112"/>
            <p:cNvSpPr>
              <a:spLocks noChangeArrowheads="1"/>
            </p:cNvSpPr>
            <p:nvPr/>
          </p:nvSpPr>
          <p:spPr bwMode="auto">
            <a:xfrm>
              <a:off x="4176" y="3744"/>
              <a:ext cx="384" cy="384"/>
            </a:xfrm>
            <a:prstGeom prst="rect">
              <a:avLst/>
            </a:prstGeom>
            <a:solidFill>
              <a:srgbClr val="C0C0C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8+3</a:t>
              </a:r>
            </a:p>
          </p:txBody>
        </p:sp>
        <p:sp>
          <p:nvSpPr>
            <p:cNvPr id="294001" name="Rectangle 113"/>
            <p:cNvSpPr>
              <a:spLocks noChangeArrowheads="1"/>
            </p:cNvSpPr>
            <p:nvPr/>
          </p:nvSpPr>
          <p:spPr bwMode="auto">
            <a:xfrm>
              <a:off x="4560" y="3744"/>
              <a:ext cx="384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7+4</a:t>
              </a:r>
            </a:p>
          </p:txBody>
        </p:sp>
      </p:grpSp>
      <p:grpSp>
        <p:nvGrpSpPr>
          <p:cNvPr id="16" name="Group 114"/>
          <p:cNvGrpSpPr>
            <a:grpSpLocks/>
          </p:cNvGrpSpPr>
          <p:nvPr/>
        </p:nvGrpSpPr>
        <p:grpSpPr bwMode="auto">
          <a:xfrm>
            <a:off x="1828800" y="2743200"/>
            <a:ext cx="1219200" cy="609600"/>
            <a:chOff x="4176" y="3744"/>
            <a:chExt cx="768" cy="384"/>
          </a:xfrm>
        </p:grpSpPr>
        <p:sp>
          <p:nvSpPr>
            <p:cNvPr id="294003" name="Rectangle 115"/>
            <p:cNvSpPr>
              <a:spLocks noChangeArrowheads="1"/>
            </p:cNvSpPr>
            <p:nvPr/>
          </p:nvSpPr>
          <p:spPr bwMode="auto">
            <a:xfrm>
              <a:off x="4176" y="3744"/>
              <a:ext cx="384" cy="384"/>
            </a:xfrm>
            <a:prstGeom prst="rect">
              <a:avLst/>
            </a:prstGeom>
            <a:solidFill>
              <a:srgbClr val="C0C0C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7+4</a:t>
              </a:r>
            </a:p>
          </p:txBody>
        </p:sp>
        <p:sp>
          <p:nvSpPr>
            <p:cNvPr id="294004" name="Rectangle 116"/>
            <p:cNvSpPr>
              <a:spLocks noChangeArrowheads="1"/>
            </p:cNvSpPr>
            <p:nvPr/>
          </p:nvSpPr>
          <p:spPr bwMode="auto">
            <a:xfrm>
              <a:off x="4560" y="3744"/>
              <a:ext cx="384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6+5</a:t>
              </a:r>
            </a:p>
          </p:txBody>
        </p:sp>
      </p:grpSp>
      <p:grpSp>
        <p:nvGrpSpPr>
          <p:cNvPr id="17" name="Group 117"/>
          <p:cNvGrpSpPr>
            <a:grpSpLocks/>
          </p:cNvGrpSpPr>
          <p:nvPr/>
        </p:nvGrpSpPr>
        <p:grpSpPr bwMode="auto">
          <a:xfrm>
            <a:off x="2438400" y="2743200"/>
            <a:ext cx="1219200" cy="1219200"/>
            <a:chOff x="3552" y="240"/>
            <a:chExt cx="768" cy="768"/>
          </a:xfrm>
        </p:grpSpPr>
        <p:sp>
          <p:nvSpPr>
            <p:cNvPr id="294006" name="Rectangle 118"/>
            <p:cNvSpPr>
              <a:spLocks noChangeArrowheads="1"/>
            </p:cNvSpPr>
            <p:nvPr/>
          </p:nvSpPr>
          <p:spPr bwMode="auto">
            <a:xfrm>
              <a:off x="3552" y="624"/>
              <a:ext cx="384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5+6</a:t>
              </a:r>
            </a:p>
          </p:txBody>
        </p:sp>
        <p:grpSp>
          <p:nvGrpSpPr>
            <p:cNvPr id="18" name="Group 119"/>
            <p:cNvGrpSpPr>
              <a:grpSpLocks/>
            </p:cNvGrpSpPr>
            <p:nvPr/>
          </p:nvGrpSpPr>
          <p:grpSpPr bwMode="auto">
            <a:xfrm>
              <a:off x="3552" y="240"/>
              <a:ext cx="768" cy="384"/>
              <a:chOff x="4176" y="3744"/>
              <a:chExt cx="768" cy="384"/>
            </a:xfrm>
          </p:grpSpPr>
          <p:sp>
            <p:nvSpPr>
              <p:cNvPr id="294008" name="Rectangle 12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384" cy="384"/>
              </a:xfrm>
              <a:prstGeom prst="rect">
                <a:avLst/>
              </a:prstGeom>
              <a:solidFill>
                <a:srgbClr val="C0C0C0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/>
                  <a:t>6+3</a:t>
                </a:r>
              </a:p>
            </p:txBody>
          </p:sp>
          <p:sp>
            <p:nvSpPr>
              <p:cNvPr id="294009" name="Rectangle 121"/>
              <p:cNvSpPr>
                <a:spLocks noChangeArrowheads="1"/>
              </p:cNvSpPr>
              <p:nvPr/>
            </p:nvSpPr>
            <p:spPr bwMode="auto">
              <a:xfrm>
                <a:off x="4560" y="3744"/>
                <a:ext cx="384" cy="384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/>
                  <a:t>5+6</a:t>
                </a:r>
              </a:p>
            </p:txBody>
          </p:sp>
        </p:grpSp>
      </p:grpSp>
      <p:grpSp>
        <p:nvGrpSpPr>
          <p:cNvPr id="19" name="Group 122"/>
          <p:cNvGrpSpPr>
            <a:grpSpLocks/>
          </p:cNvGrpSpPr>
          <p:nvPr/>
        </p:nvGrpSpPr>
        <p:grpSpPr bwMode="auto">
          <a:xfrm>
            <a:off x="4876800" y="5181600"/>
            <a:ext cx="1219200" cy="609600"/>
            <a:chOff x="4176" y="3744"/>
            <a:chExt cx="768" cy="384"/>
          </a:xfrm>
        </p:grpSpPr>
        <p:sp>
          <p:nvSpPr>
            <p:cNvPr id="294011" name="Rectangle 123"/>
            <p:cNvSpPr>
              <a:spLocks noChangeArrowheads="1"/>
            </p:cNvSpPr>
            <p:nvPr/>
          </p:nvSpPr>
          <p:spPr bwMode="auto">
            <a:xfrm>
              <a:off x="4176" y="3744"/>
              <a:ext cx="384" cy="384"/>
            </a:xfrm>
            <a:prstGeom prst="rect">
              <a:avLst/>
            </a:prstGeom>
            <a:solidFill>
              <a:srgbClr val="C0C0C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2+7</a:t>
              </a:r>
            </a:p>
          </p:txBody>
        </p:sp>
        <p:sp>
          <p:nvSpPr>
            <p:cNvPr id="294012" name="Rectangle 124"/>
            <p:cNvSpPr>
              <a:spLocks noChangeArrowheads="1"/>
            </p:cNvSpPr>
            <p:nvPr/>
          </p:nvSpPr>
          <p:spPr bwMode="auto">
            <a:xfrm>
              <a:off x="4560" y="3744"/>
              <a:ext cx="384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3+8</a:t>
              </a:r>
            </a:p>
          </p:txBody>
        </p:sp>
      </p:grpSp>
      <p:grpSp>
        <p:nvGrpSpPr>
          <p:cNvPr id="20" name="Group 125"/>
          <p:cNvGrpSpPr>
            <a:grpSpLocks/>
          </p:cNvGrpSpPr>
          <p:nvPr/>
        </p:nvGrpSpPr>
        <p:grpSpPr bwMode="auto">
          <a:xfrm>
            <a:off x="3048000" y="2743200"/>
            <a:ext cx="1219200" cy="1219200"/>
            <a:chOff x="3552" y="240"/>
            <a:chExt cx="768" cy="768"/>
          </a:xfrm>
        </p:grpSpPr>
        <p:sp>
          <p:nvSpPr>
            <p:cNvPr id="294014" name="Rectangle 126"/>
            <p:cNvSpPr>
              <a:spLocks noChangeArrowheads="1"/>
            </p:cNvSpPr>
            <p:nvPr/>
          </p:nvSpPr>
          <p:spPr bwMode="auto">
            <a:xfrm>
              <a:off x="3552" y="624"/>
              <a:ext cx="384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4+7</a:t>
              </a:r>
            </a:p>
          </p:txBody>
        </p:sp>
        <p:grpSp>
          <p:nvGrpSpPr>
            <p:cNvPr id="21" name="Group 127"/>
            <p:cNvGrpSpPr>
              <a:grpSpLocks/>
            </p:cNvGrpSpPr>
            <p:nvPr/>
          </p:nvGrpSpPr>
          <p:grpSpPr bwMode="auto">
            <a:xfrm>
              <a:off x="3552" y="240"/>
              <a:ext cx="768" cy="384"/>
              <a:chOff x="4176" y="3744"/>
              <a:chExt cx="768" cy="384"/>
            </a:xfrm>
          </p:grpSpPr>
          <p:sp>
            <p:nvSpPr>
              <p:cNvPr id="294016" name="Rectangle 12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384" cy="384"/>
              </a:xfrm>
              <a:prstGeom prst="rect">
                <a:avLst/>
              </a:prstGeom>
              <a:solidFill>
                <a:srgbClr val="C0C0C0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/>
                  <a:t>5+6</a:t>
                </a:r>
              </a:p>
            </p:txBody>
          </p:sp>
          <p:sp>
            <p:nvSpPr>
              <p:cNvPr id="294017" name="Rectangle 129"/>
              <p:cNvSpPr>
                <a:spLocks noChangeArrowheads="1"/>
              </p:cNvSpPr>
              <p:nvPr/>
            </p:nvSpPr>
            <p:spPr bwMode="auto">
              <a:xfrm>
                <a:off x="4560" y="3744"/>
                <a:ext cx="384" cy="384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/>
                  <a:t>4+7</a:t>
                </a:r>
              </a:p>
            </p:txBody>
          </p:sp>
        </p:grpSp>
      </p:grpSp>
      <p:grpSp>
        <p:nvGrpSpPr>
          <p:cNvPr id="22" name="Group 130"/>
          <p:cNvGrpSpPr>
            <a:grpSpLocks/>
          </p:cNvGrpSpPr>
          <p:nvPr/>
        </p:nvGrpSpPr>
        <p:grpSpPr bwMode="auto">
          <a:xfrm>
            <a:off x="3657600" y="2743200"/>
            <a:ext cx="1219200" cy="1219200"/>
            <a:chOff x="3552" y="240"/>
            <a:chExt cx="768" cy="768"/>
          </a:xfrm>
        </p:grpSpPr>
        <p:sp>
          <p:nvSpPr>
            <p:cNvPr id="294019" name="Rectangle 131"/>
            <p:cNvSpPr>
              <a:spLocks noChangeArrowheads="1"/>
            </p:cNvSpPr>
            <p:nvPr/>
          </p:nvSpPr>
          <p:spPr bwMode="auto">
            <a:xfrm>
              <a:off x="3552" y="624"/>
              <a:ext cx="384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3+8</a:t>
              </a:r>
            </a:p>
          </p:txBody>
        </p:sp>
        <p:grpSp>
          <p:nvGrpSpPr>
            <p:cNvPr id="23" name="Group 132"/>
            <p:cNvGrpSpPr>
              <a:grpSpLocks/>
            </p:cNvGrpSpPr>
            <p:nvPr/>
          </p:nvGrpSpPr>
          <p:grpSpPr bwMode="auto">
            <a:xfrm>
              <a:off x="3552" y="240"/>
              <a:ext cx="768" cy="384"/>
              <a:chOff x="4176" y="3744"/>
              <a:chExt cx="768" cy="384"/>
            </a:xfrm>
          </p:grpSpPr>
          <p:sp>
            <p:nvSpPr>
              <p:cNvPr id="294021" name="Rectangle 13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384" cy="384"/>
              </a:xfrm>
              <a:prstGeom prst="rect">
                <a:avLst/>
              </a:prstGeom>
              <a:solidFill>
                <a:srgbClr val="C0C0C0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/>
                  <a:t>4+7</a:t>
                </a:r>
              </a:p>
            </p:txBody>
          </p:sp>
          <p:sp>
            <p:nvSpPr>
              <p:cNvPr id="294022" name="Rectangle 134"/>
              <p:cNvSpPr>
                <a:spLocks noChangeArrowheads="1"/>
              </p:cNvSpPr>
              <p:nvPr/>
            </p:nvSpPr>
            <p:spPr bwMode="auto">
              <a:xfrm>
                <a:off x="4560" y="3744"/>
                <a:ext cx="384" cy="384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/>
                  <a:t>3+8</a:t>
                </a:r>
              </a:p>
            </p:txBody>
          </p:sp>
        </p:grpSp>
      </p:grpSp>
      <p:grpSp>
        <p:nvGrpSpPr>
          <p:cNvPr id="24" name="Group 135"/>
          <p:cNvGrpSpPr>
            <a:grpSpLocks/>
          </p:cNvGrpSpPr>
          <p:nvPr/>
        </p:nvGrpSpPr>
        <p:grpSpPr bwMode="auto">
          <a:xfrm>
            <a:off x="4267200" y="2743200"/>
            <a:ext cx="1219200" cy="609600"/>
            <a:chOff x="240" y="3696"/>
            <a:chExt cx="768" cy="384"/>
          </a:xfrm>
        </p:grpSpPr>
        <p:sp>
          <p:nvSpPr>
            <p:cNvPr id="294024" name="Rectangle 136"/>
            <p:cNvSpPr>
              <a:spLocks noChangeArrowheads="1"/>
            </p:cNvSpPr>
            <p:nvPr/>
          </p:nvSpPr>
          <p:spPr bwMode="auto">
            <a:xfrm>
              <a:off x="240" y="3696"/>
              <a:ext cx="384" cy="384"/>
            </a:xfrm>
            <a:prstGeom prst="rect">
              <a:avLst/>
            </a:prstGeom>
            <a:solidFill>
              <a:srgbClr val="C0C0C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3+8</a:t>
              </a:r>
            </a:p>
          </p:txBody>
        </p:sp>
        <p:sp>
          <p:nvSpPr>
            <p:cNvPr id="294025" name="Rectangle 137"/>
            <p:cNvSpPr>
              <a:spLocks noChangeArrowheads="1"/>
            </p:cNvSpPr>
            <p:nvPr/>
          </p:nvSpPr>
          <p:spPr bwMode="auto">
            <a:xfrm>
              <a:off x="624" y="3696"/>
              <a:ext cx="384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2+9</a:t>
              </a:r>
            </a:p>
          </p:txBody>
        </p:sp>
      </p:grpSp>
      <p:grpSp>
        <p:nvGrpSpPr>
          <p:cNvPr id="25" name="Group 138"/>
          <p:cNvGrpSpPr>
            <a:grpSpLocks/>
          </p:cNvGrpSpPr>
          <p:nvPr/>
        </p:nvGrpSpPr>
        <p:grpSpPr bwMode="auto">
          <a:xfrm>
            <a:off x="4876800" y="2743200"/>
            <a:ext cx="1219200" cy="609600"/>
            <a:chOff x="240" y="3696"/>
            <a:chExt cx="768" cy="384"/>
          </a:xfrm>
        </p:grpSpPr>
        <p:sp>
          <p:nvSpPr>
            <p:cNvPr id="294027" name="Rectangle 139"/>
            <p:cNvSpPr>
              <a:spLocks noChangeArrowheads="1"/>
            </p:cNvSpPr>
            <p:nvPr/>
          </p:nvSpPr>
          <p:spPr bwMode="auto">
            <a:xfrm>
              <a:off x="240" y="3696"/>
              <a:ext cx="384" cy="384"/>
            </a:xfrm>
            <a:prstGeom prst="rect">
              <a:avLst/>
            </a:prstGeom>
            <a:solidFill>
              <a:srgbClr val="C0C0C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2+9</a:t>
              </a:r>
            </a:p>
          </p:txBody>
        </p:sp>
        <p:sp>
          <p:nvSpPr>
            <p:cNvPr id="294028" name="Rectangle 140"/>
            <p:cNvSpPr>
              <a:spLocks noChangeArrowheads="1"/>
            </p:cNvSpPr>
            <p:nvPr/>
          </p:nvSpPr>
          <p:spPr bwMode="auto">
            <a:xfrm>
              <a:off x="624" y="3696"/>
              <a:ext cx="384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/>
                <a:t>3+10</a:t>
              </a:r>
            </a:p>
          </p:txBody>
        </p:sp>
      </p:grpSp>
      <p:grpSp>
        <p:nvGrpSpPr>
          <p:cNvPr id="26" name="Group 141"/>
          <p:cNvGrpSpPr>
            <a:grpSpLocks/>
          </p:cNvGrpSpPr>
          <p:nvPr/>
        </p:nvGrpSpPr>
        <p:grpSpPr bwMode="auto">
          <a:xfrm>
            <a:off x="3657600" y="3352800"/>
            <a:ext cx="609600" cy="1219200"/>
            <a:chOff x="4416" y="192"/>
            <a:chExt cx="384" cy="768"/>
          </a:xfrm>
        </p:grpSpPr>
        <p:sp>
          <p:nvSpPr>
            <p:cNvPr id="294030" name="Rectangle 142"/>
            <p:cNvSpPr>
              <a:spLocks noChangeArrowheads="1"/>
            </p:cNvSpPr>
            <p:nvPr/>
          </p:nvSpPr>
          <p:spPr bwMode="auto">
            <a:xfrm>
              <a:off x="4416" y="576"/>
              <a:ext cx="384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2+9</a:t>
              </a:r>
            </a:p>
          </p:txBody>
        </p:sp>
        <p:sp>
          <p:nvSpPr>
            <p:cNvPr id="294031" name="Rectangle 143"/>
            <p:cNvSpPr>
              <a:spLocks noChangeArrowheads="1"/>
            </p:cNvSpPr>
            <p:nvPr/>
          </p:nvSpPr>
          <p:spPr bwMode="auto">
            <a:xfrm>
              <a:off x="4416" y="192"/>
              <a:ext cx="384" cy="384"/>
            </a:xfrm>
            <a:prstGeom prst="rect">
              <a:avLst/>
            </a:prstGeom>
            <a:solidFill>
              <a:srgbClr val="C0C0C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3+8</a:t>
              </a:r>
            </a:p>
          </p:txBody>
        </p:sp>
      </p:grpSp>
      <p:grpSp>
        <p:nvGrpSpPr>
          <p:cNvPr id="27" name="Group 144"/>
          <p:cNvGrpSpPr>
            <a:grpSpLocks/>
          </p:cNvGrpSpPr>
          <p:nvPr/>
        </p:nvGrpSpPr>
        <p:grpSpPr bwMode="auto">
          <a:xfrm>
            <a:off x="3657600" y="3962400"/>
            <a:ext cx="1219200" cy="609600"/>
            <a:chOff x="4176" y="3744"/>
            <a:chExt cx="768" cy="384"/>
          </a:xfrm>
        </p:grpSpPr>
        <p:sp>
          <p:nvSpPr>
            <p:cNvPr id="294033" name="Rectangle 145"/>
            <p:cNvSpPr>
              <a:spLocks noChangeArrowheads="1"/>
            </p:cNvSpPr>
            <p:nvPr/>
          </p:nvSpPr>
          <p:spPr bwMode="auto">
            <a:xfrm>
              <a:off x="4176" y="3744"/>
              <a:ext cx="384" cy="384"/>
            </a:xfrm>
            <a:prstGeom prst="rect">
              <a:avLst/>
            </a:prstGeom>
            <a:solidFill>
              <a:srgbClr val="C0C0C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2+9</a:t>
              </a:r>
            </a:p>
          </p:txBody>
        </p:sp>
        <p:sp>
          <p:nvSpPr>
            <p:cNvPr id="294034" name="Rectangle 146"/>
            <p:cNvSpPr>
              <a:spLocks noChangeArrowheads="1"/>
            </p:cNvSpPr>
            <p:nvPr/>
          </p:nvSpPr>
          <p:spPr bwMode="auto">
            <a:xfrm>
              <a:off x="4560" y="3744"/>
              <a:ext cx="384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/>
                <a:t>1+10</a:t>
              </a:r>
            </a:p>
          </p:txBody>
        </p:sp>
      </p:grpSp>
      <p:grpSp>
        <p:nvGrpSpPr>
          <p:cNvPr id="28" name="Group 147"/>
          <p:cNvGrpSpPr>
            <a:grpSpLocks/>
          </p:cNvGrpSpPr>
          <p:nvPr/>
        </p:nvGrpSpPr>
        <p:grpSpPr bwMode="auto">
          <a:xfrm>
            <a:off x="4267200" y="3962400"/>
            <a:ext cx="1219200" cy="609600"/>
            <a:chOff x="4176" y="3744"/>
            <a:chExt cx="768" cy="384"/>
          </a:xfrm>
        </p:grpSpPr>
        <p:sp>
          <p:nvSpPr>
            <p:cNvPr id="294036" name="Rectangle 148"/>
            <p:cNvSpPr>
              <a:spLocks noChangeArrowheads="1"/>
            </p:cNvSpPr>
            <p:nvPr/>
          </p:nvSpPr>
          <p:spPr bwMode="auto">
            <a:xfrm>
              <a:off x="4176" y="3744"/>
              <a:ext cx="384" cy="384"/>
            </a:xfrm>
            <a:prstGeom prst="rect">
              <a:avLst/>
            </a:prstGeom>
            <a:solidFill>
              <a:srgbClr val="C0C0C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/>
                <a:t>1+10</a:t>
              </a:r>
            </a:p>
          </p:txBody>
        </p:sp>
        <p:sp>
          <p:nvSpPr>
            <p:cNvPr id="294037" name="Rectangle 149"/>
            <p:cNvSpPr>
              <a:spLocks noChangeArrowheads="1"/>
            </p:cNvSpPr>
            <p:nvPr/>
          </p:nvSpPr>
          <p:spPr bwMode="auto">
            <a:xfrm>
              <a:off x="4560" y="3744"/>
              <a:ext cx="384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/>
                <a:t>0+11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3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3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3968" grpId="0" animBg="1" autoUpdateAnimBg="0"/>
      <p:bldP spid="293980" grpId="0" animBg="1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Complexity Of Finding Optimal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time complexity of a heuristic search algorithm depends on the accuracy of the heuristic function. </a:t>
            </a:r>
          </a:p>
          <a:p>
            <a:r>
              <a:rPr lang="en-US" dirty="0"/>
              <a:t>For example, if the heuristic evaluation function is an exact estimator, then A* search algorithm runs in linear time, expanding only those nodes on an optimal solution path. </a:t>
            </a:r>
          </a:p>
          <a:p>
            <a:r>
              <a:rPr lang="en-US" dirty="0"/>
              <a:t>Conversely, with a heuristic that returns zero everywhere, A* algorithm becomes uniform-cost search, which has exponential complexity.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  <a:noFill/>
          <a:ln/>
        </p:spPr>
        <p:txBody>
          <a:bodyPr/>
          <a:lstStyle/>
          <a:p>
            <a:r>
              <a:rPr lang="en-US" dirty="0"/>
              <a:t>Summery of Today’s Lecture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848600" cy="5638800"/>
          </a:xfrm>
          <a:noFill/>
          <a:ln/>
        </p:spPr>
        <p:txBody>
          <a:bodyPr>
            <a:noAutofit/>
          </a:bodyPr>
          <a:lstStyle/>
          <a:p>
            <a:r>
              <a:rPr lang="en-US" sz="2800" dirty="0"/>
              <a:t>Informed (Heuristic) search</a:t>
            </a:r>
          </a:p>
          <a:p>
            <a:r>
              <a:rPr lang="en-US" sz="2800" dirty="0"/>
              <a:t>Heuristic evaluation function </a:t>
            </a:r>
          </a:p>
          <a:p>
            <a:r>
              <a:rPr lang="en-US" sz="2800" dirty="0"/>
              <a:t>Greedy Best-First Search</a:t>
            </a:r>
          </a:p>
          <a:p>
            <a:r>
              <a:rPr lang="en-US" sz="2800" dirty="0"/>
              <a:t>A* Search</a:t>
            </a:r>
          </a:p>
          <a:p>
            <a:endParaRPr lang="en-US" sz="2800" dirty="0"/>
          </a:p>
          <a:p>
            <a:pPr lvl="1"/>
            <a:endParaRPr lang="en-US" sz="2400" dirty="0"/>
          </a:p>
          <a:p>
            <a:endParaRPr lang="en-US" sz="2800" dirty="0"/>
          </a:p>
          <a:p>
            <a:endParaRPr lang="en-US" sz="2800" dirty="0"/>
          </a:p>
          <a:p>
            <a:pPr>
              <a:buNone/>
            </a:pPr>
            <a:endParaRPr lang="en-US" altLang="zh-TW" sz="2800" dirty="0">
              <a:latin typeface="Arial" pitchFamily="34" charset="0"/>
              <a:cs typeface="Arial" pitchFamily="34" charset="0"/>
            </a:endParaRPr>
          </a:p>
          <a:p>
            <a:endParaRPr lang="en-US" altLang="zh-TW" sz="2800" dirty="0"/>
          </a:p>
          <a:p>
            <a:pPr>
              <a:buNone/>
            </a:pPr>
            <a:br>
              <a:rPr lang="en-US" sz="1800" dirty="0"/>
            </a:br>
            <a:endParaRPr lang="en-US" sz="1800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Informed (Heuristic)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>
            <a:normAutofit/>
          </a:bodyPr>
          <a:lstStyle/>
          <a:p>
            <a:r>
              <a:rPr lang="en-US" dirty="0"/>
              <a:t>Heuristic search is an </a:t>
            </a:r>
            <a:r>
              <a:rPr lang="en-US" u="sng" dirty="0">
                <a:hlinkClick r:id="rId2"/>
              </a:rPr>
              <a:t>AI search</a:t>
            </a:r>
            <a:r>
              <a:rPr lang="en-US" dirty="0"/>
              <a:t> technique that employs heuristic for its moves.</a:t>
            </a:r>
          </a:p>
          <a:p>
            <a:r>
              <a:rPr lang="en-US" i="1" dirty="0"/>
              <a:t>Heuristic</a:t>
            </a:r>
            <a:r>
              <a:rPr lang="en-US" dirty="0"/>
              <a:t> is a rule of thumb that probably leads to a solution. </a:t>
            </a:r>
          </a:p>
          <a:p>
            <a:r>
              <a:rPr lang="en-US" dirty="0"/>
              <a:t>Heuristics play a major role in search strategies because of exponential nature of the most problems. Heuristics help to reduce the number of alternatives from an exponential number to a polynomial number.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Heuristic 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In </a:t>
            </a:r>
            <a:r>
              <a:rPr lang="en-US" u="sng" dirty="0">
                <a:hlinkClick r:id="rId2"/>
              </a:rPr>
              <a:t>Artificial Intelligence</a:t>
            </a:r>
            <a:r>
              <a:rPr lang="en-US" dirty="0"/>
              <a:t>, </a:t>
            </a:r>
            <a:r>
              <a:rPr lang="en-US" b="1" dirty="0"/>
              <a:t>heuristic search</a:t>
            </a:r>
            <a:r>
              <a:rPr lang="en-US" dirty="0"/>
              <a:t> has a general meaning, and a more specialized technical meaning. </a:t>
            </a:r>
          </a:p>
          <a:p>
            <a:r>
              <a:rPr lang="en-US" dirty="0"/>
              <a:t>In a general sense, the term heuristic is used for any advice that is often effective, but is not guaranteed to work in every case.</a:t>
            </a:r>
          </a:p>
          <a:p>
            <a:r>
              <a:rPr lang="en-US" dirty="0"/>
              <a:t> Within the heuristic search architecture, however, the term heuristic usually refers to the special case of a </a:t>
            </a:r>
            <a:r>
              <a:rPr lang="en-US" u="sng" dirty="0">
                <a:hlinkClick r:id="rId3"/>
              </a:rPr>
              <a:t>heuristic evaluation function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Heuristic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In order to solve larger problems, domain-specific knowledge must be added to improve search efficiency. </a:t>
            </a:r>
          </a:p>
          <a:p>
            <a:r>
              <a:rPr lang="en-US" dirty="0"/>
              <a:t>Information about the problem include the nature of states, cost of transforming from one state to another, and characteristics of the goals. </a:t>
            </a:r>
          </a:p>
          <a:p>
            <a:r>
              <a:rPr lang="en-US" dirty="0"/>
              <a:t>This information can often be expressed in the form of heuristic evaluation function, say f(</a:t>
            </a:r>
            <a:r>
              <a:rPr lang="en-US" dirty="0" err="1"/>
              <a:t>n,g</a:t>
            </a:r>
            <a:r>
              <a:rPr lang="en-US" dirty="0"/>
              <a:t>), a function of the nodes n and/or the goals g.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Heuristic evaluation function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Heuristic evaluation function estimates the cost of an optimal path between a pair of states in a single-agent path-finding problem, . </a:t>
            </a:r>
          </a:p>
          <a:p>
            <a:r>
              <a:rPr lang="en-US" dirty="0"/>
              <a:t>For example, Euclidean or airline distance is an estimate of the highway distance between a pair of locations.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Manhattan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Manhattan distance is a common heuristic function for the sliding-tile puzzles. </a:t>
            </a:r>
          </a:p>
          <a:p>
            <a:r>
              <a:rPr lang="en-US" dirty="0"/>
              <a:t>Manhattan distance is computed by counting the number of moves along the grid that each tile is displaced from its goal position, and summing these values over all faces.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Heuristic evaluation function </a:t>
            </a:r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For a fixed goal state, a heuristic evaluation is a function of a node, say h(n), that estimates the distance from node, say n to the given state.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h(n) = estimated cost of the cheapest path from node n to a goal node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There is a whole family of Best-First Search algorithms with different evaluation functions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Each has a heuristic function h(n)</a:t>
            </a:r>
          </a:p>
          <a:p>
            <a:pPr>
              <a:lnSpc>
                <a:spcPct val="90000"/>
              </a:lnSpc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5634</TotalTime>
  <Words>1000</Words>
  <Application>Microsoft Office PowerPoint</Application>
  <PresentationFormat>On-screen Show (4:3)</PresentationFormat>
  <Paragraphs>316</Paragraphs>
  <Slides>35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9" baseType="lpstr">
      <vt:lpstr>新細明體</vt:lpstr>
      <vt:lpstr>Arial</vt:lpstr>
      <vt:lpstr>Calibri</vt:lpstr>
      <vt:lpstr>Office Theme</vt:lpstr>
      <vt:lpstr>Artificial Intelligence Lecture No. 8 </vt:lpstr>
      <vt:lpstr>Summary of Previous Lecture</vt:lpstr>
      <vt:lpstr>Today’s Lecture</vt:lpstr>
      <vt:lpstr>Informed (Heuristic) search</vt:lpstr>
      <vt:lpstr>Heuristic  search</vt:lpstr>
      <vt:lpstr>Heuristic information</vt:lpstr>
      <vt:lpstr>Heuristic evaluation function </vt:lpstr>
      <vt:lpstr>Manhattan Distance</vt:lpstr>
      <vt:lpstr>Heuristic evaluation function </vt:lpstr>
      <vt:lpstr>Following is a list of heuristic search techniques…</vt:lpstr>
      <vt:lpstr>Greedy Best-First Search</vt:lpstr>
      <vt:lpstr>Greedy Best-First Search</vt:lpstr>
      <vt:lpstr>Greedy Best-First Search</vt:lpstr>
      <vt:lpstr>Greedy Best-First Search</vt:lpstr>
      <vt:lpstr>Greedy Best-First Search</vt:lpstr>
      <vt:lpstr>Greedy Best-First Search</vt:lpstr>
      <vt:lpstr>Greedy Best-First Search</vt:lpstr>
      <vt:lpstr>Robot Navigation</vt:lpstr>
      <vt:lpstr>Robot Navigation</vt:lpstr>
      <vt:lpstr>Robot Navigation</vt:lpstr>
      <vt:lpstr>A* Search</vt:lpstr>
      <vt:lpstr>A* Search</vt:lpstr>
      <vt:lpstr>A* Search</vt:lpstr>
      <vt:lpstr>Greedy Best-First Search</vt:lpstr>
      <vt:lpstr>A* Search</vt:lpstr>
      <vt:lpstr>A* Search</vt:lpstr>
      <vt:lpstr>A* Search</vt:lpstr>
      <vt:lpstr>A* Search</vt:lpstr>
      <vt:lpstr>A* Search</vt:lpstr>
      <vt:lpstr>A* Search</vt:lpstr>
      <vt:lpstr>A* Search</vt:lpstr>
      <vt:lpstr>Once more </vt:lpstr>
      <vt:lpstr>Robot Navigation</vt:lpstr>
      <vt:lpstr>Complexity Of Finding Optimal Solutions</vt:lpstr>
      <vt:lpstr>Summery of Today’s Lecture</vt:lpstr>
    </vt:vector>
  </TitlesOfParts>
  <Company>GHAZALA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GHAZALA</dc:creator>
  <cp:lastModifiedBy>Administrator</cp:lastModifiedBy>
  <cp:revision>168</cp:revision>
  <dcterms:created xsi:type="dcterms:W3CDTF">2012-02-27T05:45:45Z</dcterms:created>
  <dcterms:modified xsi:type="dcterms:W3CDTF">2016-11-08T10:48:49Z</dcterms:modified>
</cp:coreProperties>
</file>