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1" r:id="rId2"/>
    <p:sldId id="440" r:id="rId3"/>
    <p:sldId id="456" r:id="rId4"/>
    <p:sldId id="457" r:id="rId5"/>
    <p:sldId id="459" r:id="rId6"/>
    <p:sldId id="460" r:id="rId7"/>
    <p:sldId id="462" r:id="rId8"/>
    <p:sldId id="463" r:id="rId9"/>
    <p:sldId id="461" r:id="rId10"/>
    <p:sldId id="464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4" r:id="rId19"/>
    <p:sldId id="475" r:id="rId20"/>
    <p:sldId id="476" r:id="rId21"/>
    <p:sldId id="490" r:id="rId22"/>
    <p:sldId id="477" r:id="rId23"/>
    <p:sldId id="478" r:id="rId24"/>
    <p:sldId id="480" r:id="rId25"/>
    <p:sldId id="481" r:id="rId26"/>
    <p:sldId id="482" r:id="rId27"/>
    <p:sldId id="483" r:id="rId28"/>
    <p:sldId id="484" r:id="rId29"/>
    <p:sldId id="485" r:id="rId30"/>
    <p:sldId id="486" r:id="rId31"/>
    <p:sldId id="487" r:id="rId32"/>
    <p:sldId id="488" r:id="rId33"/>
    <p:sldId id="489" r:id="rId34"/>
    <p:sldId id="465" r:id="rId35"/>
    <p:sldId id="40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0" autoAdjust="0"/>
    <p:restoredTop sz="94576" autoAdjust="0"/>
  </p:normalViewPr>
  <p:slideViewPr>
    <p:cSldViewPr>
      <p:cViewPr varScale="1">
        <p:scale>
          <a:sx n="104" d="100"/>
          <a:sy n="10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A4C36-0174-4F91-AD6C-BB28D87E0BA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3BACE-9753-4288-81BF-CA0AA97B4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599B4-4737-419C-9E1A-6122BB36073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A1D3-94CF-4BE8-B9A0-75EFE4C7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ntelligence.worldofcomputing.net/ai-search/ai-search-techniqu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telligence.worldofcomputing.net/ai-search/heuristic-evaluation-function.html" TargetMode="External"/><Relationship Id="rId2" Type="http://schemas.openxmlformats.org/officeDocument/2006/relationships/hyperlink" Target="http://intelligence.worldofcomputing.net/ai-introduction/artificial-intelligence-overview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Artificial Intelligence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Lecture No. 8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Following is a list of heuristic search techniques…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Greedy best-first  search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A* search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Recursive best-first search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Pure Heuristic Search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Iterative-Deepening A*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Depth-First Branch-And-Bound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Heuristic Path Algorithm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Best-First Search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Greedy Best-First search tries to expand the node that is closest to the goal assuming it will lead to a solution quickly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f(n) = h(n)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“Greedy Search”</a:t>
            </a:r>
          </a:p>
          <a:p>
            <a:pPr>
              <a:lnSpc>
                <a:spcPct val="80000"/>
              </a:lnSpc>
            </a:pPr>
            <a:r>
              <a:rPr lang="en-US" sz="2100" dirty="0"/>
              <a:t>to refer specifically to a search with a heuristic that attempts to predict how close the end of a path is to a solution, so that paths which are judged to be closer to a solution are extended first. This specific type of search is called greedy best-first search.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expand the “most desirable” node into the fringe queue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sort the queue in decreasing order of desirability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Example: consider the straight-line distance heuristic </a:t>
            </a:r>
            <a:r>
              <a:rPr lang="en-US" sz="2400" dirty="0" err="1"/>
              <a:t>h</a:t>
            </a:r>
            <a:r>
              <a:rPr lang="en-US" sz="2400" baseline="-25000" dirty="0" err="1"/>
              <a:t>SLD</a:t>
            </a:r>
            <a:endParaRPr lang="en-US" sz="2400" baseline="-25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Expand the node that appears to be closest to the goal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Best-First Search</a:t>
            </a:r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6775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Best-First Search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</a:t>
            </a:r>
            <a:r>
              <a:rPr lang="en-US" baseline="-25000"/>
              <a:t>SLD</a:t>
            </a:r>
            <a:r>
              <a:rPr lang="en-US"/>
              <a:t>(In(Arid)) = 366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Notice that the values of h</a:t>
            </a:r>
            <a:r>
              <a:rPr lang="en-US" baseline="-25000"/>
              <a:t>SLD</a:t>
            </a:r>
            <a:r>
              <a:rPr lang="en-US"/>
              <a:t> cannot be computed from the problem itself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It takes some experience to know that h</a:t>
            </a:r>
            <a:r>
              <a:rPr lang="en-US" baseline="-25000"/>
              <a:t>SLD</a:t>
            </a:r>
            <a:r>
              <a:rPr lang="en-US"/>
              <a:t> is correlated with actual road distances</a:t>
            </a:r>
          </a:p>
          <a:p>
            <a:pPr lvl="1">
              <a:lnSpc>
                <a:spcPct val="90000"/>
              </a:lnSpc>
            </a:pPr>
            <a:r>
              <a:rPr lang="en-US"/>
              <a:t>Therefore a useful heuristic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Best-First Search</a:t>
            </a:r>
          </a:p>
        </p:txBody>
      </p:sp>
      <p:pic>
        <p:nvPicPr>
          <p:cNvPr id="2099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752600"/>
            <a:ext cx="17430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76600"/>
            <a:ext cx="74199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Best-First Search</a:t>
            </a:r>
          </a:p>
        </p:txBody>
      </p:sp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14563"/>
            <a:ext cx="8691563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Best-First Search</a:t>
            </a:r>
          </a:p>
        </p:txBody>
      </p:sp>
      <p:pic>
        <p:nvPicPr>
          <p:cNvPr id="2129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33550"/>
            <a:ext cx="8624888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Best-First Search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Complete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No, GBFS can get stuck in loops (e.g. bouncing back and forth between cities)</a:t>
            </a:r>
          </a:p>
          <a:p>
            <a:pPr>
              <a:lnSpc>
                <a:spcPct val="90000"/>
              </a:lnSpc>
            </a:pPr>
            <a:r>
              <a:rPr lang="en-US" sz="2800"/>
              <a:t>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O(b</a:t>
            </a:r>
            <a:r>
              <a:rPr lang="en-US" sz="2400" baseline="30000"/>
              <a:t>m</a:t>
            </a:r>
            <a:r>
              <a:rPr lang="en-US" sz="2400"/>
              <a:t>) but a good heuristic can have dramatic improvement</a:t>
            </a:r>
          </a:p>
          <a:p>
            <a:pPr>
              <a:lnSpc>
                <a:spcPct val="90000"/>
              </a:lnSpc>
            </a:pPr>
            <a:r>
              <a:rPr lang="en-US" sz="2800"/>
              <a:t>Space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O(b</a:t>
            </a:r>
            <a:r>
              <a:rPr lang="en-US" sz="2400" baseline="30000"/>
              <a:t>m</a:t>
            </a:r>
            <a:r>
              <a:rPr lang="en-US" sz="2400"/>
              <a:t>) – keeps all the nodes in memory</a:t>
            </a:r>
          </a:p>
          <a:p>
            <a:pPr>
              <a:lnSpc>
                <a:spcPct val="90000"/>
              </a:lnSpc>
            </a:pPr>
            <a:r>
              <a:rPr lang="en-US" sz="2800"/>
              <a:t>Optimal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Robot Navigation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743200"/>
            <a:ext cx="6705600" cy="3048000"/>
            <a:chOff x="768" y="1728"/>
            <a:chExt cx="4224" cy="192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68" y="1728"/>
              <a:ext cx="4224" cy="1920"/>
              <a:chOff x="576" y="1344"/>
              <a:chExt cx="4224" cy="192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576" y="1344"/>
                <a:ext cx="4224" cy="1920"/>
                <a:chOff x="576" y="1344"/>
                <a:chExt cx="4224" cy="1920"/>
              </a:xfrm>
            </p:grpSpPr>
            <p:sp>
              <p:nvSpPr>
                <p:cNvPr id="290822" name="Rectangle 6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224" cy="192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0823" name="Line 7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24" name="Line 8"/>
                <p:cNvSpPr>
                  <a:spLocks noChangeShapeType="1"/>
                </p:cNvSpPr>
                <p:nvPr/>
              </p:nvSpPr>
              <p:spPr bwMode="auto">
                <a:xfrm>
                  <a:off x="1728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25" name="Line 9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26" name="Line 10"/>
                <p:cNvSpPr>
                  <a:spLocks noChangeShapeType="1"/>
                </p:cNvSpPr>
                <p:nvPr/>
              </p:nvSpPr>
              <p:spPr bwMode="auto">
                <a:xfrm>
                  <a:off x="2496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27" name="Line 11"/>
                <p:cNvSpPr>
                  <a:spLocks noChangeShapeType="1"/>
                </p:cNvSpPr>
                <p:nvPr/>
              </p:nvSpPr>
              <p:spPr bwMode="auto">
                <a:xfrm>
                  <a:off x="2880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28" name="Line 12"/>
                <p:cNvSpPr>
                  <a:spLocks noChangeShapeType="1"/>
                </p:cNvSpPr>
                <p:nvPr/>
              </p:nvSpPr>
              <p:spPr bwMode="auto">
                <a:xfrm>
                  <a:off x="3264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29" name="Line 13"/>
                <p:cNvSpPr>
                  <a:spLocks noChangeShapeType="1"/>
                </p:cNvSpPr>
                <p:nvPr/>
              </p:nvSpPr>
              <p:spPr bwMode="auto">
                <a:xfrm>
                  <a:off x="3648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30" name="Line 14"/>
                <p:cNvSpPr>
                  <a:spLocks noChangeShapeType="1"/>
                </p:cNvSpPr>
                <p:nvPr/>
              </p:nvSpPr>
              <p:spPr bwMode="auto">
                <a:xfrm>
                  <a:off x="4032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31" name="Line 15"/>
                <p:cNvSpPr>
                  <a:spLocks noChangeShapeType="1"/>
                </p:cNvSpPr>
                <p:nvPr/>
              </p:nvSpPr>
              <p:spPr bwMode="auto">
                <a:xfrm>
                  <a:off x="4416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32" name="Line 16"/>
                <p:cNvSpPr>
                  <a:spLocks noChangeShapeType="1"/>
                </p:cNvSpPr>
                <p:nvPr/>
              </p:nvSpPr>
              <p:spPr bwMode="auto">
                <a:xfrm>
                  <a:off x="1344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576" y="1728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3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576" y="2112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576" y="2496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083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76" y="2880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90837" name="Rectangle 21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38" name="Rectangle 22"/>
              <p:cNvSpPr>
                <a:spLocks noChangeArrowheads="1"/>
              </p:cNvSpPr>
              <p:nvPr/>
            </p:nvSpPr>
            <p:spPr bwMode="auto">
              <a:xfrm>
                <a:off x="1344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39" name="Rectangle 23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0" name="Rectangle 24"/>
              <p:cNvSpPr>
                <a:spLocks noChangeArrowheads="1"/>
              </p:cNvSpPr>
              <p:nvPr/>
            </p:nvSpPr>
            <p:spPr bwMode="auto">
              <a:xfrm>
                <a:off x="3648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1" name="Rectangle 25"/>
              <p:cNvSpPr>
                <a:spLocks noChangeArrowheads="1"/>
              </p:cNvSpPr>
              <p:nvPr/>
            </p:nvSpPr>
            <p:spPr bwMode="auto">
              <a:xfrm>
                <a:off x="4032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2" name="Rectangle 26"/>
              <p:cNvSpPr>
                <a:spLocks noChangeArrowheads="1"/>
              </p:cNvSpPr>
              <p:nvPr/>
            </p:nvSpPr>
            <p:spPr bwMode="auto">
              <a:xfrm>
                <a:off x="4032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3" name="Rectangle 27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4" name="Rectangle 28"/>
              <p:cNvSpPr>
                <a:spLocks noChangeArrowheads="1"/>
              </p:cNvSpPr>
              <p:nvPr/>
            </p:nvSpPr>
            <p:spPr bwMode="auto">
              <a:xfrm>
                <a:off x="4032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5" name="Rectangle 29"/>
              <p:cNvSpPr>
                <a:spLocks noChangeArrowheads="1"/>
              </p:cNvSpPr>
              <p:nvPr/>
            </p:nvSpPr>
            <p:spPr bwMode="auto">
              <a:xfrm>
                <a:off x="3264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6" name="Rectangle 30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7" name="Rectangle 31"/>
              <p:cNvSpPr>
                <a:spLocks noChangeArrowheads="1"/>
              </p:cNvSpPr>
              <p:nvPr/>
            </p:nvSpPr>
            <p:spPr bwMode="auto">
              <a:xfrm>
                <a:off x="2496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8" name="Rectangle 32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49" name="Rectangle 33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50" name="Rectangle 34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51" name="Rectangle 35"/>
              <p:cNvSpPr>
                <a:spLocks noChangeArrowheads="1"/>
              </p:cNvSpPr>
              <p:nvPr/>
            </p:nvSpPr>
            <p:spPr bwMode="auto">
              <a:xfrm>
                <a:off x="2880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52" name="Rectangle 36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853" name="Rectangle 37"/>
              <p:cNvSpPr>
                <a:spLocks noChangeArrowheads="1"/>
              </p:cNvSpPr>
              <p:nvPr/>
            </p:nvSpPr>
            <p:spPr bwMode="auto">
              <a:xfrm>
                <a:off x="1344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0854" name="Rectangle 38"/>
            <p:cNvSpPr>
              <a:spLocks noChangeArrowheads="1"/>
            </p:cNvSpPr>
            <p:nvPr/>
          </p:nvSpPr>
          <p:spPr bwMode="auto">
            <a:xfrm>
              <a:off x="768" y="2880"/>
              <a:ext cx="384" cy="384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855" name="Rectangle 39"/>
            <p:cNvSpPr>
              <a:spLocks noChangeArrowheads="1"/>
            </p:cNvSpPr>
            <p:nvPr/>
          </p:nvSpPr>
          <p:spPr bwMode="auto">
            <a:xfrm>
              <a:off x="3072" y="2496"/>
              <a:ext cx="384" cy="384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Robot Navigation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743200"/>
            <a:ext cx="6705600" cy="3048000"/>
            <a:chOff x="768" y="1728"/>
            <a:chExt cx="4224" cy="192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68" y="1728"/>
              <a:ext cx="4224" cy="1920"/>
              <a:chOff x="768" y="1728"/>
              <a:chExt cx="4224" cy="192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768" y="1728"/>
                <a:ext cx="4224" cy="1920"/>
                <a:chOff x="576" y="1344"/>
                <a:chExt cx="4224" cy="1920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76" y="1344"/>
                  <a:ext cx="4224" cy="1920"/>
                  <a:chOff x="576" y="1344"/>
                  <a:chExt cx="4224" cy="1920"/>
                </a:xfrm>
              </p:grpSpPr>
              <p:sp>
                <p:nvSpPr>
                  <p:cNvPr id="2918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1344"/>
                    <a:ext cx="4224" cy="192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184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4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4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8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1728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59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60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496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1861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880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1862" name="Rectangle 22"/>
                <p:cNvSpPr>
                  <a:spLocks noChangeArrowheads="1"/>
                </p:cNvSpPr>
                <p:nvPr/>
              </p:nvSpPr>
              <p:spPr bwMode="auto">
                <a:xfrm>
                  <a:off x="960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63" name="Rectangle 23"/>
                <p:cNvSpPr>
                  <a:spLocks noChangeArrowheads="1"/>
                </p:cNvSpPr>
                <p:nvPr/>
              </p:nvSpPr>
              <p:spPr bwMode="auto">
                <a:xfrm>
                  <a:off x="1344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64" name="Rectangle 24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65" name="Rectangle 25"/>
                <p:cNvSpPr>
                  <a:spLocks noChangeArrowheads="1"/>
                </p:cNvSpPr>
                <p:nvPr/>
              </p:nvSpPr>
              <p:spPr bwMode="auto">
                <a:xfrm>
                  <a:off x="3648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66" name="Rectangle 26"/>
                <p:cNvSpPr>
                  <a:spLocks noChangeArrowheads="1"/>
                </p:cNvSpPr>
                <p:nvPr/>
              </p:nvSpPr>
              <p:spPr bwMode="auto">
                <a:xfrm>
                  <a:off x="4032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67" name="Rectangle 27"/>
                <p:cNvSpPr>
                  <a:spLocks noChangeArrowheads="1"/>
                </p:cNvSpPr>
                <p:nvPr/>
              </p:nvSpPr>
              <p:spPr bwMode="auto">
                <a:xfrm>
                  <a:off x="4032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68" name="Rectangle 28"/>
                <p:cNvSpPr>
                  <a:spLocks noChangeArrowheads="1"/>
                </p:cNvSpPr>
                <p:nvPr/>
              </p:nvSpPr>
              <p:spPr bwMode="auto">
                <a:xfrm>
                  <a:off x="3648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69" name="Rectangle 29"/>
                <p:cNvSpPr>
                  <a:spLocks noChangeArrowheads="1"/>
                </p:cNvSpPr>
                <p:nvPr/>
              </p:nvSpPr>
              <p:spPr bwMode="auto">
                <a:xfrm>
                  <a:off x="4032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0" name="Rectangle 30"/>
                <p:cNvSpPr>
                  <a:spLocks noChangeArrowheads="1"/>
                </p:cNvSpPr>
                <p:nvPr/>
              </p:nvSpPr>
              <p:spPr bwMode="auto">
                <a:xfrm>
                  <a:off x="3264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1" name="Rectangle 31"/>
                <p:cNvSpPr>
                  <a:spLocks noChangeArrowheads="1"/>
                </p:cNvSpPr>
                <p:nvPr/>
              </p:nvSpPr>
              <p:spPr bwMode="auto">
                <a:xfrm>
                  <a:off x="2880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2" name="Rectangle 32"/>
                <p:cNvSpPr>
                  <a:spLocks noChangeArrowheads="1"/>
                </p:cNvSpPr>
                <p:nvPr/>
              </p:nvSpPr>
              <p:spPr bwMode="auto">
                <a:xfrm>
                  <a:off x="2496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3" name="Rectangle 33"/>
                <p:cNvSpPr>
                  <a:spLocks noChangeArrowheads="1"/>
                </p:cNvSpPr>
                <p:nvPr/>
              </p:nvSpPr>
              <p:spPr bwMode="auto">
                <a:xfrm>
                  <a:off x="1728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4" name="Rectangle 34"/>
                <p:cNvSpPr>
                  <a:spLocks noChangeArrowheads="1"/>
                </p:cNvSpPr>
                <p:nvPr/>
              </p:nvSpPr>
              <p:spPr bwMode="auto">
                <a:xfrm>
                  <a:off x="2112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5" name="Rectangle 35"/>
                <p:cNvSpPr>
                  <a:spLocks noChangeArrowheads="1"/>
                </p:cNvSpPr>
                <p:nvPr/>
              </p:nvSpPr>
              <p:spPr bwMode="auto">
                <a:xfrm>
                  <a:off x="2496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6" name="Rectangle 36"/>
                <p:cNvSpPr>
                  <a:spLocks noChangeArrowheads="1"/>
                </p:cNvSpPr>
                <p:nvPr/>
              </p:nvSpPr>
              <p:spPr bwMode="auto">
                <a:xfrm>
                  <a:off x="2880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7" name="Rectangle 37"/>
                <p:cNvSpPr>
                  <a:spLocks noChangeArrowheads="1"/>
                </p:cNvSpPr>
                <p:nvPr/>
              </p:nvSpPr>
              <p:spPr bwMode="auto">
                <a:xfrm>
                  <a:off x="3264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1878" name="Rectangle 38"/>
                <p:cNvSpPr>
                  <a:spLocks noChangeArrowheads="1"/>
                </p:cNvSpPr>
                <p:nvPr/>
              </p:nvSpPr>
              <p:spPr bwMode="auto">
                <a:xfrm>
                  <a:off x="1344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1879" name="Rectangle 39"/>
              <p:cNvSpPr>
                <a:spLocks noChangeArrowheads="1"/>
              </p:cNvSpPr>
              <p:nvPr/>
            </p:nvSpPr>
            <p:spPr bwMode="auto">
              <a:xfrm>
                <a:off x="768" y="2880"/>
                <a:ext cx="384" cy="384"/>
              </a:xfrm>
              <a:prstGeom prst="rect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880" name="Rectangle 40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84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1881" name="Text Box 41"/>
            <p:cNvSpPr txBox="1">
              <a:spLocks noChangeArrowheads="1"/>
            </p:cNvSpPr>
            <p:nvPr/>
          </p:nvSpPr>
          <p:spPr bwMode="auto">
            <a:xfrm>
              <a:off x="3120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91882" name="Text Box 42"/>
            <p:cNvSpPr txBox="1">
              <a:spLocks noChangeArrowheads="1"/>
            </p:cNvSpPr>
            <p:nvPr/>
          </p:nvSpPr>
          <p:spPr bwMode="auto">
            <a:xfrm>
              <a:off x="3888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1883" name="Text Box 43"/>
            <p:cNvSpPr txBox="1">
              <a:spLocks noChangeArrowheads="1"/>
            </p:cNvSpPr>
            <p:nvPr/>
          </p:nvSpPr>
          <p:spPr bwMode="auto">
            <a:xfrm>
              <a:off x="3504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91884" name="Text Box 44"/>
            <p:cNvSpPr txBox="1">
              <a:spLocks noChangeArrowheads="1"/>
            </p:cNvSpPr>
            <p:nvPr/>
          </p:nvSpPr>
          <p:spPr bwMode="auto">
            <a:xfrm>
              <a:off x="273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91885" name="Text Box 45"/>
            <p:cNvSpPr txBox="1">
              <a:spLocks noChangeArrowheads="1"/>
            </p:cNvSpPr>
            <p:nvPr/>
          </p:nvSpPr>
          <p:spPr bwMode="auto">
            <a:xfrm>
              <a:off x="1968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1886" name="Text Box 46"/>
            <p:cNvSpPr txBox="1">
              <a:spLocks noChangeArrowheads="1"/>
            </p:cNvSpPr>
            <p:nvPr/>
          </p:nvSpPr>
          <p:spPr bwMode="auto">
            <a:xfrm>
              <a:off x="81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291887" name="Text Box 47"/>
            <p:cNvSpPr txBox="1">
              <a:spLocks noChangeArrowheads="1"/>
            </p:cNvSpPr>
            <p:nvPr/>
          </p:nvSpPr>
          <p:spPr bwMode="auto">
            <a:xfrm>
              <a:off x="1200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91888" name="Text Box 48"/>
            <p:cNvSpPr txBox="1">
              <a:spLocks noChangeArrowheads="1"/>
            </p:cNvSpPr>
            <p:nvPr/>
          </p:nvSpPr>
          <p:spPr bwMode="auto">
            <a:xfrm>
              <a:off x="816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91889" name="Text Box 49"/>
            <p:cNvSpPr txBox="1">
              <a:spLocks noChangeArrowheads="1"/>
            </p:cNvSpPr>
            <p:nvPr/>
          </p:nvSpPr>
          <p:spPr bwMode="auto">
            <a:xfrm>
              <a:off x="2352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1890" name="Text Box 50"/>
            <p:cNvSpPr txBox="1">
              <a:spLocks noChangeArrowheads="1"/>
            </p:cNvSpPr>
            <p:nvPr/>
          </p:nvSpPr>
          <p:spPr bwMode="auto">
            <a:xfrm>
              <a:off x="2352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1891" name="Text Box 51"/>
            <p:cNvSpPr txBox="1">
              <a:spLocks noChangeArrowheads="1"/>
            </p:cNvSpPr>
            <p:nvPr/>
          </p:nvSpPr>
          <p:spPr bwMode="auto">
            <a:xfrm>
              <a:off x="1200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91892" name="Text Box 52"/>
            <p:cNvSpPr txBox="1">
              <a:spLocks noChangeArrowheads="1"/>
            </p:cNvSpPr>
            <p:nvPr/>
          </p:nvSpPr>
          <p:spPr bwMode="auto">
            <a:xfrm>
              <a:off x="1584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1893" name="Text Box 53"/>
            <p:cNvSpPr txBox="1">
              <a:spLocks noChangeArrowheads="1"/>
            </p:cNvSpPr>
            <p:nvPr/>
          </p:nvSpPr>
          <p:spPr bwMode="auto">
            <a:xfrm>
              <a:off x="816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91894" name="Text Box 54"/>
            <p:cNvSpPr txBox="1">
              <a:spLocks noChangeArrowheads="1"/>
            </p:cNvSpPr>
            <p:nvPr/>
          </p:nvSpPr>
          <p:spPr bwMode="auto">
            <a:xfrm>
              <a:off x="81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1895" name="Text Box 55"/>
            <p:cNvSpPr txBox="1">
              <a:spLocks noChangeArrowheads="1"/>
            </p:cNvSpPr>
            <p:nvPr/>
          </p:nvSpPr>
          <p:spPr bwMode="auto">
            <a:xfrm>
              <a:off x="1968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1896" name="Text Box 56"/>
            <p:cNvSpPr txBox="1">
              <a:spLocks noChangeArrowheads="1"/>
            </p:cNvSpPr>
            <p:nvPr/>
          </p:nvSpPr>
          <p:spPr bwMode="auto">
            <a:xfrm>
              <a:off x="2352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1897" name="Text Box 57"/>
            <p:cNvSpPr txBox="1">
              <a:spLocks noChangeArrowheads="1"/>
            </p:cNvSpPr>
            <p:nvPr/>
          </p:nvSpPr>
          <p:spPr bwMode="auto">
            <a:xfrm>
              <a:off x="81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291898" name="Text Box 58"/>
            <p:cNvSpPr txBox="1">
              <a:spLocks noChangeArrowheads="1"/>
            </p:cNvSpPr>
            <p:nvPr/>
          </p:nvSpPr>
          <p:spPr bwMode="auto">
            <a:xfrm>
              <a:off x="1200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1899" name="Text Box 59"/>
            <p:cNvSpPr txBox="1">
              <a:spLocks noChangeArrowheads="1"/>
            </p:cNvSpPr>
            <p:nvPr/>
          </p:nvSpPr>
          <p:spPr bwMode="auto">
            <a:xfrm>
              <a:off x="1968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1900" name="Text Box 60"/>
            <p:cNvSpPr txBox="1">
              <a:spLocks noChangeArrowheads="1"/>
            </p:cNvSpPr>
            <p:nvPr/>
          </p:nvSpPr>
          <p:spPr bwMode="auto">
            <a:xfrm>
              <a:off x="1584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1901" name="Text Box 61"/>
            <p:cNvSpPr txBox="1">
              <a:spLocks noChangeArrowheads="1"/>
            </p:cNvSpPr>
            <p:nvPr/>
          </p:nvSpPr>
          <p:spPr bwMode="auto">
            <a:xfrm>
              <a:off x="3120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1902" name="Text Box 62"/>
            <p:cNvSpPr txBox="1">
              <a:spLocks noChangeArrowheads="1"/>
            </p:cNvSpPr>
            <p:nvPr/>
          </p:nvSpPr>
          <p:spPr bwMode="auto">
            <a:xfrm>
              <a:off x="273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1903" name="Text Box 63"/>
            <p:cNvSpPr txBox="1">
              <a:spLocks noChangeArrowheads="1"/>
            </p:cNvSpPr>
            <p:nvPr/>
          </p:nvSpPr>
          <p:spPr bwMode="auto">
            <a:xfrm>
              <a:off x="3504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1904" name="Text Box 64"/>
            <p:cNvSpPr txBox="1">
              <a:spLocks noChangeArrowheads="1"/>
            </p:cNvSpPr>
            <p:nvPr/>
          </p:nvSpPr>
          <p:spPr bwMode="auto">
            <a:xfrm>
              <a:off x="273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1905" name="Text Box 65"/>
            <p:cNvSpPr txBox="1">
              <a:spLocks noChangeArrowheads="1"/>
            </p:cNvSpPr>
            <p:nvPr/>
          </p:nvSpPr>
          <p:spPr bwMode="auto">
            <a:xfrm>
              <a:off x="1584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1906" name="Text Box 66"/>
            <p:cNvSpPr txBox="1">
              <a:spLocks noChangeArrowheads="1"/>
            </p:cNvSpPr>
            <p:nvPr/>
          </p:nvSpPr>
          <p:spPr bwMode="auto">
            <a:xfrm>
              <a:off x="1968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1907" name="Text Box 67"/>
            <p:cNvSpPr txBox="1">
              <a:spLocks noChangeArrowheads="1"/>
            </p:cNvSpPr>
            <p:nvPr/>
          </p:nvSpPr>
          <p:spPr bwMode="auto">
            <a:xfrm>
              <a:off x="3120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1908" name="Text Box 68"/>
            <p:cNvSpPr txBox="1">
              <a:spLocks noChangeArrowheads="1"/>
            </p:cNvSpPr>
            <p:nvPr/>
          </p:nvSpPr>
          <p:spPr bwMode="auto">
            <a:xfrm>
              <a:off x="2352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1909" name="Text Box 69"/>
            <p:cNvSpPr txBox="1">
              <a:spLocks noChangeArrowheads="1"/>
            </p:cNvSpPr>
            <p:nvPr/>
          </p:nvSpPr>
          <p:spPr bwMode="auto">
            <a:xfrm>
              <a:off x="3888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1910" name="Text Box 70"/>
            <p:cNvSpPr txBox="1">
              <a:spLocks noChangeArrowheads="1"/>
            </p:cNvSpPr>
            <p:nvPr/>
          </p:nvSpPr>
          <p:spPr bwMode="auto">
            <a:xfrm>
              <a:off x="3504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1911" name="Text Box 71"/>
            <p:cNvSpPr txBox="1">
              <a:spLocks noChangeArrowheads="1"/>
            </p:cNvSpPr>
            <p:nvPr/>
          </p:nvSpPr>
          <p:spPr bwMode="auto">
            <a:xfrm>
              <a:off x="4272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1912" name="Text Box 72"/>
            <p:cNvSpPr txBox="1">
              <a:spLocks noChangeArrowheads="1"/>
            </p:cNvSpPr>
            <p:nvPr/>
          </p:nvSpPr>
          <p:spPr bwMode="auto">
            <a:xfrm>
              <a:off x="4272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1913" name="Text Box 73"/>
            <p:cNvSpPr txBox="1">
              <a:spLocks noChangeArrowheads="1"/>
            </p:cNvSpPr>
            <p:nvPr/>
          </p:nvSpPr>
          <p:spPr bwMode="auto">
            <a:xfrm>
              <a:off x="3888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1914" name="Text Box 74"/>
            <p:cNvSpPr txBox="1">
              <a:spLocks noChangeArrowheads="1"/>
            </p:cNvSpPr>
            <p:nvPr/>
          </p:nvSpPr>
          <p:spPr bwMode="auto">
            <a:xfrm>
              <a:off x="465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1915" name="Text Box 75"/>
            <p:cNvSpPr txBox="1">
              <a:spLocks noChangeArrowheads="1"/>
            </p:cNvSpPr>
            <p:nvPr/>
          </p:nvSpPr>
          <p:spPr bwMode="auto">
            <a:xfrm>
              <a:off x="4656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1916" name="Text Box 76"/>
            <p:cNvSpPr txBox="1">
              <a:spLocks noChangeArrowheads="1"/>
            </p:cNvSpPr>
            <p:nvPr/>
          </p:nvSpPr>
          <p:spPr bwMode="auto">
            <a:xfrm>
              <a:off x="465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1917" name="Text Box 77"/>
            <p:cNvSpPr txBox="1">
              <a:spLocks noChangeArrowheads="1"/>
            </p:cNvSpPr>
            <p:nvPr/>
          </p:nvSpPr>
          <p:spPr bwMode="auto">
            <a:xfrm>
              <a:off x="465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1918" name="Text Box 78"/>
            <p:cNvSpPr txBox="1">
              <a:spLocks noChangeArrowheads="1"/>
            </p:cNvSpPr>
            <p:nvPr/>
          </p:nvSpPr>
          <p:spPr bwMode="auto">
            <a:xfrm>
              <a:off x="4656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</p:grpSp>
      <p:sp>
        <p:nvSpPr>
          <p:cNvPr id="291919" name="Text Box 79"/>
          <p:cNvSpPr txBox="1">
            <a:spLocks noChangeArrowheads="1"/>
          </p:cNvSpPr>
          <p:nvPr/>
        </p:nvSpPr>
        <p:spPr bwMode="auto">
          <a:xfrm>
            <a:off x="762000" y="1752600"/>
            <a:ext cx="779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f(N) = h(N), with h(N) = Manhattan distance to the goal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Types  of search Algorithms</a:t>
            </a:r>
          </a:p>
          <a:p>
            <a:r>
              <a:rPr lang="en-US" sz="2800" dirty="0"/>
              <a:t>Uninformed Search</a:t>
            </a:r>
          </a:p>
          <a:p>
            <a:r>
              <a:rPr lang="en-US" sz="2800" dirty="0"/>
              <a:t>Informed Search  </a:t>
            </a:r>
          </a:p>
          <a:p>
            <a:r>
              <a:rPr lang="en-US" sz="2800" dirty="0"/>
              <a:t>Breadth-first searching</a:t>
            </a:r>
          </a:p>
          <a:p>
            <a:r>
              <a:rPr lang="en-US" sz="2800" dirty="0"/>
              <a:t>Depth-first search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4267200" y="39624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3657600" y="39624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3657600" y="3352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36576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0" name="Rectangle 6"/>
          <p:cNvSpPr>
            <a:spLocks noChangeArrowheads="1"/>
          </p:cNvSpPr>
          <p:nvPr/>
        </p:nvSpPr>
        <p:spPr bwMode="auto">
          <a:xfrm>
            <a:off x="42672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54864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2" name="Rectangle 8"/>
          <p:cNvSpPr>
            <a:spLocks noChangeArrowheads="1"/>
          </p:cNvSpPr>
          <p:nvPr/>
        </p:nvSpPr>
        <p:spPr bwMode="auto">
          <a:xfrm>
            <a:off x="60960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48768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67056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5" name="Rectangle 11"/>
          <p:cNvSpPr>
            <a:spLocks noChangeArrowheads="1"/>
          </p:cNvSpPr>
          <p:nvPr/>
        </p:nvSpPr>
        <p:spPr bwMode="auto">
          <a:xfrm>
            <a:off x="7315200" y="27432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6" name="Rectangle 12"/>
          <p:cNvSpPr>
            <a:spLocks noChangeArrowheads="1"/>
          </p:cNvSpPr>
          <p:nvPr/>
        </p:nvSpPr>
        <p:spPr bwMode="auto">
          <a:xfrm>
            <a:off x="7315200" y="3352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7315200" y="45720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8" name="Rectangle 14"/>
          <p:cNvSpPr>
            <a:spLocks noChangeArrowheads="1"/>
          </p:cNvSpPr>
          <p:nvPr/>
        </p:nvSpPr>
        <p:spPr bwMode="auto">
          <a:xfrm>
            <a:off x="73152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79" name="Rectangle 15"/>
          <p:cNvSpPr>
            <a:spLocks noChangeArrowheads="1"/>
          </p:cNvSpPr>
          <p:nvPr/>
        </p:nvSpPr>
        <p:spPr bwMode="auto">
          <a:xfrm>
            <a:off x="7315200" y="39624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0" name="Rectangle 16"/>
          <p:cNvSpPr>
            <a:spLocks noChangeArrowheads="1"/>
          </p:cNvSpPr>
          <p:nvPr/>
        </p:nvSpPr>
        <p:spPr bwMode="auto">
          <a:xfrm>
            <a:off x="67056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1" name="Rectangle 17"/>
          <p:cNvSpPr>
            <a:spLocks noChangeArrowheads="1"/>
          </p:cNvSpPr>
          <p:nvPr/>
        </p:nvSpPr>
        <p:spPr bwMode="auto">
          <a:xfrm>
            <a:off x="60960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2" name="Rectangle 18"/>
          <p:cNvSpPr>
            <a:spLocks noChangeArrowheads="1"/>
          </p:cNvSpPr>
          <p:nvPr/>
        </p:nvSpPr>
        <p:spPr bwMode="auto">
          <a:xfrm>
            <a:off x="54864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3" name="Rectangle 19"/>
          <p:cNvSpPr>
            <a:spLocks noChangeArrowheads="1"/>
          </p:cNvSpPr>
          <p:nvPr/>
        </p:nvSpPr>
        <p:spPr bwMode="auto">
          <a:xfrm>
            <a:off x="48768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4" name="Rectangle 20"/>
          <p:cNvSpPr>
            <a:spLocks noChangeArrowheads="1"/>
          </p:cNvSpPr>
          <p:nvPr/>
        </p:nvSpPr>
        <p:spPr bwMode="auto">
          <a:xfrm>
            <a:off x="42672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5" name="Rectangle 21"/>
          <p:cNvSpPr>
            <a:spLocks noChangeArrowheads="1"/>
          </p:cNvSpPr>
          <p:nvPr/>
        </p:nvSpPr>
        <p:spPr bwMode="auto">
          <a:xfrm>
            <a:off x="36576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86" name="Rectangle 22"/>
          <p:cNvSpPr>
            <a:spLocks noChangeArrowheads="1"/>
          </p:cNvSpPr>
          <p:nvPr/>
        </p:nvSpPr>
        <p:spPr bwMode="auto">
          <a:xfrm>
            <a:off x="3048000" y="5181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219200" y="2743200"/>
            <a:ext cx="1828800" cy="3048000"/>
            <a:chOff x="768" y="1728"/>
            <a:chExt cx="1152" cy="1920"/>
          </a:xfrm>
        </p:grpSpPr>
        <p:sp>
          <p:nvSpPr>
            <p:cNvPr id="292888" name="Rectangle 24"/>
            <p:cNvSpPr>
              <a:spLocks noChangeArrowheads="1"/>
            </p:cNvSpPr>
            <p:nvPr/>
          </p:nvSpPr>
          <p:spPr bwMode="auto">
            <a:xfrm>
              <a:off x="768" y="172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9" name="Rectangle 25"/>
            <p:cNvSpPr>
              <a:spLocks noChangeArrowheads="1"/>
            </p:cNvSpPr>
            <p:nvPr/>
          </p:nvSpPr>
          <p:spPr bwMode="auto">
            <a:xfrm>
              <a:off x="1536" y="326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219200" y="3352800"/>
            <a:ext cx="1219200" cy="2438400"/>
            <a:chOff x="768" y="2112"/>
            <a:chExt cx="768" cy="1536"/>
          </a:xfrm>
        </p:grpSpPr>
        <p:sp>
          <p:nvSpPr>
            <p:cNvPr id="292891" name="Rectangle 27"/>
            <p:cNvSpPr>
              <a:spLocks noChangeArrowheads="1"/>
            </p:cNvSpPr>
            <p:nvPr/>
          </p:nvSpPr>
          <p:spPr bwMode="auto">
            <a:xfrm>
              <a:off x="1152" y="326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2" name="Rectangle 28"/>
            <p:cNvSpPr>
              <a:spLocks noChangeArrowheads="1"/>
            </p:cNvSpPr>
            <p:nvPr/>
          </p:nvSpPr>
          <p:spPr bwMode="auto">
            <a:xfrm>
              <a:off x="768" y="2112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219200" y="3962400"/>
            <a:ext cx="1219200" cy="1828800"/>
            <a:chOff x="768" y="2496"/>
            <a:chExt cx="768" cy="1152"/>
          </a:xfrm>
        </p:grpSpPr>
        <p:sp>
          <p:nvSpPr>
            <p:cNvPr id="292894" name="Rectangle 30"/>
            <p:cNvSpPr>
              <a:spLocks noChangeArrowheads="1"/>
            </p:cNvSpPr>
            <p:nvPr/>
          </p:nvSpPr>
          <p:spPr bwMode="auto">
            <a:xfrm>
              <a:off x="768" y="326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5" name="Rectangle 31"/>
            <p:cNvSpPr>
              <a:spLocks noChangeArrowheads="1"/>
            </p:cNvSpPr>
            <p:nvPr/>
          </p:nvSpPr>
          <p:spPr bwMode="auto">
            <a:xfrm>
              <a:off x="1152" y="288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6" name="Rectangle 32"/>
            <p:cNvSpPr>
              <a:spLocks noChangeArrowheads="1"/>
            </p:cNvSpPr>
            <p:nvPr/>
          </p:nvSpPr>
          <p:spPr bwMode="auto">
            <a:xfrm>
              <a:off x="768" y="2496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2897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Robot Navigation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219200" y="2743200"/>
            <a:ext cx="6705600" cy="3048000"/>
            <a:chOff x="768" y="1728"/>
            <a:chExt cx="4224" cy="1920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768" y="1728"/>
              <a:ext cx="4224" cy="1920"/>
              <a:chOff x="576" y="1344"/>
              <a:chExt cx="4224" cy="1920"/>
            </a:xfrm>
          </p:grpSpPr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576" y="1344"/>
                <a:ext cx="4224" cy="1920"/>
                <a:chOff x="576" y="1344"/>
                <a:chExt cx="4224" cy="1920"/>
              </a:xfrm>
            </p:grpSpPr>
            <p:sp>
              <p:nvSpPr>
                <p:cNvPr id="292901" name="Rectangle 37"/>
                <p:cNvSpPr>
                  <a:spLocks noChangeArrowheads="1"/>
                </p:cNvSpPr>
                <p:nvPr/>
              </p:nvSpPr>
              <p:spPr bwMode="auto">
                <a:xfrm>
                  <a:off x="576" y="1344"/>
                  <a:ext cx="4224" cy="192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2902" name="Line 38"/>
                <p:cNvSpPr>
                  <a:spLocks noChangeShapeType="1"/>
                </p:cNvSpPr>
                <p:nvPr/>
              </p:nvSpPr>
              <p:spPr bwMode="auto">
                <a:xfrm>
                  <a:off x="960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03" name="Line 39"/>
                <p:cNvSpPr>
                  <a:spLocks noChangeShapeType="1"/>
                </p:cNvSpPr>
                <p:nvPr/>
              </p:nvSpPr>
              <p:spPr bwMode="auto">
                <a:xfrm>
                  <a:off x="1728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04" name="Line 40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05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06" name="Line 42"/>
                <p:cNvSpPr>
                  <a:spLocks noChangeShapeType="1"/>
                </p:cNvSpPr>
                <p:nvPr/>
              </p:nvSpPr>
              <p:spPr bwMode="auto">
                <a:xfrm>
                  <a:off x="2880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07" name="Line 43"/>
                <p:cNvSpPr>
                  <a:spLocks noChangeShapeType="1"/>
                </p:cNvSpPr>
                <p:nvPr/>
              </p:nvSpPr>
              <p:spPr bwMode="auto">
                <a:xfrm>
                  <a:off x="3264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08" name="Line 44"/>
                <p:cNvSpPr>
                  <a:spLocks noChangeShapeType="1"/>
                </p:cNvSpPr>
                <p:nvPr/>
              </p:nvSpPr>
              <p:spPr bwMode="auto">
                <a:xfrm>
                  <a:off x="3648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09" name="Line 45"/>
                <p:cNvSpPr>
                  <a:spLocks noChangeShapeType="1"/>
                </p:cNvSpPr>
                <p:nvPr/>
              </p:nvSpPr>
              <p:spPr bwMode="auto">
                <a:xfrm>
                  <a:off x="4032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10" name="Line 46"/>
                <p:cNvSpPr>
                  <a:spLocks noChangeShapeType="1"/>
                </p:cNvSpPr>
                <p:nvPr/>
              </p:nvSpPr>
              <p:spPr bwMode="auto">
                <a:xfrm>
                  <a:off x="4416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11" name="Line 47"/>
                <p:cNvSpPr>
                  <a:spLocks noChangeShapeType="1"/>
                </p:cNvSpPr>
                <p:nvPr/>
              </p:nvSpPr>
              <p:spPr bwMode="auto">
                <a:xfrm>
                  <a:off x="1344" y="1344"/>
                  <a:ext cx="0" cy="19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1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576" y="1728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13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576" y="2112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1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576" y="2496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291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576" y="2880"/>
                  <a:ext cx="4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92916" name="Rectangle 52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17" name="Rectangle 53"/>
              <p:cNvSpPr>
                <a:spLocks noChangeArrowheads="1"/>
              </p:cNvSpPr>
              <p:nvPr/>
            </p:nvSpPr>
            <p:spPr bwMode="auto">
              <a:xfrm>
                <a:off x="1344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18" name="Rectangle 54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19" name="Rectangle 55"/>
              <p:cNvSpPr>
                <a:spLocks noChangeArrowheads="1"/>
              </p:cNvSpPr>
              <p:nvPr/>
            </p:nvSpPr>
            <p:spPr bwMode="auto">
              <a:xfrm>
                <a:off x="3648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0" name="Rectangle 56"/>
              <p:cNvSpPr>
                <a:spLocks noChangeArrowheads="1"/>
              </p:cNvSpPr>
              <p:nvPr/>
            </p:nvSpPr>
            <p:spPr bwMode="auto">
              <a:xfrm>
                <a:off x="4032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1" name="Rectangle 57"/>
              <p:cNvSpPr>
                <a:spLocks noChangeArrowheads="1"/>
              </p:cNvSpPr>
              <p:nvPr/>
            </p:nvSpPr>
            <p:spPr bwMode="auto">
              <a:xfrm>
                <a:off x="4032" y="2112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2" name="Rectangle 58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3" name="Rectangle 59"/>
              <p:cNvSpPr>
                <a:spLocks noChangeArrowheads="1"/>
              </p:cNvSpPr>
              <p:nvPr/>
            </p:nvSpPr>
            <p:spPr bwMode="auto">
              <a:xfrm>
                <a:off x="4032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4" name="Rectangle 60"/>
              <p:cNvSpPr>
                <a:spLocks noChangeArrowheads="1"/>
              </p:cNvSpPr>
              <p:nvPr/>
            </p:nvSpPr>
            <p:spPr bwMode="auto">
              <a:xfrm>
                <a:off x="3264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5" name="Rectangle 61"/>
              <p:cNvSpPr>
                <a:spLocks noChangeArrowheads="1"/>
              </p:cNvSpPr>
              <p:nvPr/>
            </p:nvSpPr>
            <p:spPr bwMode="auto">
              <a:xfrm>
                <a:off x="2880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6" name="Rectangle 62"/>
              <p:cNvSpPr>
                <a:spLocks noChangeArrowheads="1"/>
              </p:cNvSpPr>
              <p:nvPr/>
            </p:nvSpPr>
            <p:spPr bwMode="auto">
              <a:xfrm>
                <a:off x="2496" y="1728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7" name="Rectangle 63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8" name="Rectangle 64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29" name="Rectangle 65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30" name="Rectangle 66"/>
              <p:cNvSpPr>
                <a:spLocks noChangeArrowheads="1"/>
              </p:cNvSpPr>
              <p:nvPr/>
            </p:nvSpPr>
            <p:spPr bwMode="auto">
              <a:xfrm>
                <a:off x="2880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31" name="Rectangle 67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932" name="Rectangle 68"/>
              <p:cNvSpPr>
                <a:spLocks noChangeArrowheads="1"/>
              </p:cNvSpPr>
              <p:nvPr/>
            </p:nvSpPr>
            <p:spPr bwMode="auto">
              <a:xfrm>
                <a:off x="1344" y="2496"/>
                <a:ext cx="384" cy="384"/>
              </a:xfrm>
              <a:prstGeom prst="rect">
                <a:avLst/>
              </a:prstGeom>
              <a:solidFill>
                <a:srgbClr val="77777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2933" name="Rectangle 69"/>
            <p:cNvSpPr>
              <a:spLocks noChangeArrowheads="1"/>
            </p:cNvSpPr>
            <p:nvPr/>
          </p:nvSpPr>
          <p:spPr bwMode="auto">
            <a:xfrm>
              <a:off x="768" y="2880"/>
              <a:ext cx="384" cy="384"/>
            </a:xfrm>
            <a:prstGeom prst="rect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934" name="Rectangle 70"/>
            <p:cNvSpPr>
              <a:spLocks noChangeArrowheads="1"/>
            </p:cNvSpPr>
            <p:nvPr/>
          </p:nvSpPr>
          <p:spPr bwMode="auto">
            <a:xfrm>
              <a:off x="3072" y="2496"/>
              <a:ext cx="384" cy="384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2935" name="Text Box 71"/>
          <p:cNvSpPr txBox="1">
            <a:spLocks noChangeArrowheads="1"/>
          </p:cNvSpPr>
          <p:nvPr/>
        </p:nvSpPr>
        <p:spPr bwMode="auto">
          <a:xfrm>
            <a:off x="49530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92936" name="Text Box 72"/>
          <p:cNvSpPr txBox="1">
            <a:spLocks noChangeArrowheads="1"/>
          </p:cNvSpPr>
          <p:nvPr/>
        </p:nvSpPr>
        <p:spPr bwMode="auto">
          <a:xfrm>
            <a:off x="61722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2937" name="Text Box 73"/>
          <p:cNvSpPr txBox="1">
            <a:spLocks noChangeArrowheads="1"/>
          </p:cNvSpPr>
          <p:nvPr/>
        </p:nvSpPr>
        <p:spPr bwMode="auto">
          <a:xfrm>
            <a:off x="55626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2938" name="Text Box 74"/>
          <p:cNvSpPr txBox="1">
            <a:spLocks noChangeArrowheads="1"/>
          </p:cNvSpPr>
          <p:nvPr/>
        </p:nvSpPr>
        <p:spPr bwMode="auto">
          <a:xfrm>
            <a:off x="43434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2939" name="Text Box 75"/>
          <p:cNvSpPr txBox="1">
            <a:spLocks noChangeArrowheads="1"/>
          </p:cNvSpPr>
          <p:nvPr/>
        </p:nvSpPr>
        <p:spPr bwMode="auto">
          <a:xfrm>
            <a:off x="31242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2940" name="Text Box 76"/>
          <p:cNvSpPr txBox="1">
            <a:spLocks noChangeArrowheads="1"/>
          </p:cNvSpPr>
          <p:nvPr/>
        </p:nvSpPr>
        <p:spPr bwMode="auto">
          <a:xfrm>
            <a:off x="12954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92941" name="Text Box 77"/>
          <p:cNvSpPr txBox="1">
            <a:spLocks noChangeArrowheads="1"/>
          </p:cNvSpPr>
          <p:nvPr/>
        </p:nvSpPr>
        <p:spPr bwMode="auto">
          <a:xfrm>
            <a:off x="19050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92942" name="Text Box 78"/>
          <p:cNvSpPr txBox="1">
            <a:spLocks noChangeArrowheads="1"/>
          </p:cNvSpPr>
          <p:nvPr/>
        </p:nvSpPr>
        <p:spPr bwMode="auto">
          <a:xfrm>
            <a:off x="1295400" y="46482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92943" name="Text Box 79"/>
          <p:cNvSpPr txBox="1">
            <a:spLocks noChangeArrowheads="1"/>
          </p:cNvSpPr>
          <p:nvPr/>
        </p:nvSpPr>
        <p:spPr bwMode="auto">
          <a:xfrm>
            <a:off x="37338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2944" name="Text Box 80"/>
          <p:cNvSpPr txBox="1">
            <a:spLocks noChangeArrowheads="1"/>
          </p:cNvSpPr>
          <p:nvPr/>
        </p:nvSpPr>
        <p:spPr bwMode="auto">
          <a:xfrm>
            <a:off x="37338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2945" name="Text Box 81"/>
          <p:cNvSpPr txBox="1">
            <a:spLocks noChangeArrowheads="1"/>
          </p:cNvSpPr>
          <p:nvPr/>
        </p:nvSpPr>
        <p:spPr bwMode="auto">
          <a:xfrm>
            <a:off x="19050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92946" name="Text Box 82"/>
          <p:cNvSpPr txBox="1">
            <a:spLocks noChangeArrowheads="1"/>
          </p:cNvSpPr>
          <p:nvPr/>
        </p:nvSpPr>
        <p:spPr bwMode="auto">
          <a:xfrm>
            <a:off x="25146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92947" name="Text Box 83"/>
          <p:cNvSpPr txBox="1">
            <a:spLocks noChangeArrowheads="1"/>
          </p:cNvSpPr>
          <p:nvPr/>
        </p:nvSpPr>
        <p:spPr bwMode="auto">
          <a:xfrm>
            <a:off x="12954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292948" name="Text Box 84"/>
          <p:cNvSpPr txBox="1">
            <a:spLocks noChangeArrowheads="1"/>
          </p:cNvSpPr>
          <p:nvPr/>
        </p:nvSpPr>
        <p:spPr bwMode="auto">
          <a:xfrm>
            <a:off x="12954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92949" name="Text Box 85"/>
          <p:cNvSpPr txBox="1">
            <a:spLocks noChangeArrowheads="1"/>
          </p:cNvSpPr>
          <p:nvPr/>
        </p:nvSpPr>
        <p:spPr bwMode="auto">
          <a:xfrm>
            <a:off x="31242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2950" name="Text Box 86"/>
          <p:cNvSpPr txBox="1">
            <a:spLocks noChangeArrowheads="1"/>
          </p:cNvSpPr>
          <p:nvPr/>
        </p:nvSpPr>
        <p:spPr bwMode="auto">
          <a:xfrm>
            <a:off x="37338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2951" name="Text Box 87"/>
          <p:cNvSpPr txBox="1">
            <a:spLocks noChangeArrowheads="1"/>
          </p:cNvSpPr>
          <p:nvPr/>
        </p:nvSpPr>
        <p:spPr bwMode="auto">
          <a:xfrm>
            <a:off x="12954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92952" name="Text Box 88"/>
          <p:cNvSpPr txBox="1">
            <a:spLocks noChangeArrowheads="1"/>
          </p:cNvSpPr>
          <p:nvPr/>
        </p:nvSpPr>
        <p:spPr bwMode="auto">
          <a:xfrm>
            <a:off x="1905000" y="46482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92953" name="Text Box 89"/>
          <p:cNvSpPr txBox="1">
            <a:spLocks noChangeArrowheads="1"/>
          </p:cNvSpPr>
          <p:nvPr/>
        </p:nvSpPr>
        <p:spPr bwMode="auto">
          <a:xfrm>
            <a:off x="31242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2954" name="Text Box 90"/>
          <p:cNvSpPr txBox="1">
            <a:spLocks noChangeArrowheads="1"/>
          </p:cNvSpPr>
          <p:nvPr/>
        </p:nvSpPr>
        <p:spPr bwMode="auto">
          <a:xfrm>
            <a:off x="25146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2955" name="Text Box 91"/>
          <p:cNvSpPr txBox="1">
            <a:spLocks noChangeArrowheads="1"/>
          </p:cNvSpPr>
          <p:nvPr/>
        </p:nvSpPr>
        <p:spPr bwMode="auto">
          <a:xfrm>
            <a:off x="49530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2956" name="Text Box 92"/>
          <p:cNvSpPr txBox="1">
            <a:spLocks noChangeArrowheads="1"/>
          </p:cNvSpPr>
          <p:nvPr/>
        </p:nvSpPr>
        <p:spPr bwMode="auto">
          <a:xfrm>
            <a:off x="43434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2957" name="Text Box 93"/>
          <p:cNvSpPr txBox="1">
            <a:spLocks noChangeArrowheads="1"/>
          </p:cNvSpPr>
          <p:nvPr/>
        </p:nvSpPr>
        <p:spPr bwMode="auto">
          <a:xfrm>
            <a:off x="55626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2958" name="Text Box 94"/>
          <p:cNvSpPr txBox="1">
            <a:spLocks noChangeArrowheads="1"/>
          </p:cNvSpPr>
          <p:nvPr/>
        </p:nvSpPr>
        <p:spPr bwMode="auto">
          <a:xfrm>
            <a:off x="43434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2959" name="Text Box 95"/>
          <p:cNvSpPr txBox="1">
            <a:spLocks noChangeArrowheads="1"/>
          </p:cNvSpPr>
          <p:nvPr/>
        </p:nvSpPr>
        <p:spPr bwMode="auto">
          <a:xfrm>
            <a:off x="25146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92960" name="Text Box 96"/>
          <p:cNvSpPr txBox="1">
            <a:spLocks noChangeArrowheads="1"/>
          </p:cNvSpPr>
          <p:nvPr/>
        </p:nvSpPr>
        <p:spPr bwMode="auto">
          <a:xfrm>
            <a:off x="31242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2961" name="Text Box 97"/>
          <p:cNvSpPr txBox="1">
            <a:spLocks noChangeArrowheads="1"/>
          </p:cNvSpPr>
          <p:nvPr/>
        </p:nvSpPr>
        <p:spPr bwMode="auto">
          <a:xfrm>
            <a:off x="49530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2962" name="Text Box 98"/>
          <p:cNvSpPr txBox="1">
            <a:spLocks noChangeArrowheads="1"/>
          </p:cNvSpPr>
          <p:nvPr/>
        </p:nvSpPr>
        <p:spPr bwMode="auto">
          <a:xfrm>
            <a:off x="37338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2963" name="Text Box 99"/>
          <p:cNvSpPr txBox="1">
            <a:spLocks noChangeArrowheads="1"/>
          </p:cNvSpPr>
          <p:nvPr/>
        </p:nvSpPr>
        <p:spPr bwMode="auto">
          <a:xfrm>
            <a:off x="61722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2964" name="Text Box 100"/>
          <p:cNvSpPr txBox="1">
            <a:spLocks noChangeArrowheads="1"/>
          </p:cNvSpPr>
          <p:nvPr/>
        </p:nvSpPr>
        <p:spPr bwMode="auto">
          <a:xfrm>
            <a:off x="55626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2965" name="Text Box 101"/>
          <p:cNvSpPr txBox="1">
            <a:spLocks noChangeArrowheads="1"/>
          </p:cNvSpPr>
          <p:nvPr/>
        </p:nvSpPr>
        <p:spPr bwMode="auto">
          <a:xfrm>
            <a:off x="67818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2966" name="Text Box 102"/>
          <p:cNvSpPr txBox="1">
            <a:spLocks noChangeArrowheads="1"/>
          </p:cNvSpPr>
          <p:nvPr/>
        </p:nvSpPr>
        <p:spPr bwMode="auto">
          <a:xfrm>
            <a:off x="67818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2967" name="Text Box 103"/>
          <p:cNvSpPr txBox="1">
            <a:spLocks noChangeArrowheads="1"/>
          </p:cNvSpPr>
          <p:nvPr/>
        </p:nvSpPr>
        <p:spPr bwMode="auto">
          <a:xfrm>
            <a:off x="61722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2968" name="Text Box 104"/>
          <p:cNvSpPr txBox="1">
            <a:spLocks noChangeArrowheads="1"/>
          </p:cNvSpPr>
          <p:nvPr/>
        </p:nvSpPr>
        <p:spPr bwMode="auto">
          <a:xfrm>
            <a:off x="7391400" y="2819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92969" name="Text Box 105"/>
          <p:cNvSpPr txBox="1">
            <a:spLocks noChangeArrowheads="1"/>
          </p:cNvSpPr>
          <p:nvPr/>
        </p:nvSpPr>
        <p:spPr bwMode="auto">
          <a:xfrm>
            <a:off x="7391400" y="34290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2970" name="Text Box 106"/>
          <p:cNvSpPr txBox="1">
            <a:spLocks noChangeArrowheads="1"/>
          </p:cNvSpPr>
          <p:nvPr/>
        </p:nvSpPr>
        <p:spPr bwMode="auto">
          <a:xfrm>
            <a:off x="7391400" y="52578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92971" name="Text Box 107"/>
          <p:cNvSpPr txBox="1">
            <a:spLocks noChangeArrowheads="1"/>
          </p:cNvSpPr>
          <p:nvPr/>
        </p:nvSpPr>
        <p:spPr bwMode="auto">
          <a:xfrm>
            <a:off x="7391400" y="40386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2972" name="Text Box 108"/>
          <p:cNvSpPr txBox="1">
            <a:spLocks noChangeArrowheads="1"/>
          </p:cNvSpPr>
          <p:nvPr/>
        </p:nvSpPr>
        <p:spPr bwMode="auto">
          <a:xfrm>
            <a:off x="7391400" y="46482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92973" name="Text Box 109"/>
          <p:cNvSpPr txBox="1">
            <a:spLocks noChangeArrowheads="1"/>
          </p:cNvSpPr>
          <p:nvPr/>
        </p:nvSpPr>
        <p:spPr bwMode="auto">
          <a:xfrm>
            <a:off x="762000" y="1752600"/>
            <a:ext cx="779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f(N) = h(N), with h(N) = Manhattan distance to the goal</a:t>
            </a:r>
          </a:p>
        </p:txBody>
      </p:sp>
      <p:sp>
        <p:nvSpPr>
          <p:cNvPr id="292974" name="Rectangle 110"/>
          <p:cNvSpPr>
            <a:spLocks noChangeArrowheads="1"/>
          </p:cNvSpPr>
          <p:nvPr/>
        </p:nvSpPr>
        <p:spPr bwMode="auto">
          <a:xfrm>
            <a:off x="12192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92975" name="Rectangle 111"/>
          <p:cNvSpPr>
            <a:spLocks noChangeArrowheads="1"/>
          </p:cNvSpPr>
          <p:nvPr/>
        </p:nvSpPr>
        <p:spPr bwMode="auto">
          <a:xfrm>
            <a:off x="4876800" y="39624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92976" name="Text Box 112"/>
          <p:cNvSpPr txBox="1">
            <a:spLocks noChangeArrowheads="1"/>
          </p:cNvSpPr>
          <p:nvPr/>
        </p:nvSpPr>
        <p:spPr bwMode="auto">
          <a:xfrm>
            <a:off x="4572000" y="4495800"/>
            <a:ext cx="4038600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What happened???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 animBg="1"/>
      <p:bldP spid="292867" grpId="0" animBg="1"/>
      <p:bldP spid="292868" grpId="0" animBg="1"/>
      <p:bldP spid="292869" grpId="0" animBg="1"/>
      <p:bldP spid="292870" grpId="0" animBg="1"/>
      <p:bldP spid="292871" grpId="0" animBg="1"/>
      <p:bldP spid="292872" grpId="0" animBg="1"/>
      <p:bldP spid="292873" grpId="0" animBg="1"/>
      <p:bldP spid="292874" grpId="0" animBg="1"/>
      <p:bldP spid="292875" grpId="0" animBg="1"/>
      <p:bldP spid="292876" grpId="0" animBg="1"/>
      <p:bldP spid="292877" grpId="0" animBg="1"/>
      <p:bldP spid="292878" grpId="0" animBg="1"/>
      <p:bldP spid="292879" grpId="0" animBg="1"/>
      <p:bldP spid="292880" grpId="0" animBg="1"/>
      <p:bldP spid="292881" grpId="0" animBg="1"/>
      <p:bldP spid="292882" grpId="0" animBg="1"/>
      <p:bldP spid="292883" grpId="0" animBg="1"/>
      <p:bldP spid="292884" grpId="0" animBg="1"/>
      <p:bldP spid="292885" grpId="0" animBg="1"/>
      <p:bldP spid="292886" grpId="0" animBg="1"/>
      <p:bldP spid="292974" grpId="0" animBg="1" autoUpdateAnimBg="0"/>
      <p:bldP spid="292975" grpId="0" animBg="1" autoUpdateAnimBg="0"/>
      <p:bldP spid="29297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A* Search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A* algorithm is a best-first search algorithm in which the cost associated with a node is</a:t>
            </a:r>
          </a:p>
          <a:p>
            <a:pPr>
              <a:buNone/>
            </a:pPr>
            <a:r>
              <a:rPr lang="en-US" dirty="0"/>
              <a:t>	 f(n) = g(n) + h(n),</a:t>
            </a:r>
          </a:p>
          <a:p>
            <a:pPr>
              <a:buNone/>
            </a:pPr>
            <a:r>
              <a:rPr lang="en-US" dirty="0"/>
              <a:t>	 where g(n) is the cost of the path from the initial state to node n and h(n) is the heuristic estimate or the cost or a path from node n to a goal. </a:t>
            </a:r>
          </a:p>
          <a:p>
            <a:r>
              <a:rPr lang="en-US" dirty="0"/>
              <a:t>Thus, f(n) estimates the lowest total cost of any solution path going through node n. At each point a node with lowest f value is chosen for expansion. </a:t>
            </a:r>
          </a:p>
          <a:p>
            <a:r>
              <a:rPr lang="en-US" dirty="0"/>
              <a:t>Ties among nodes of equal f value should be broken in favor of nodes with lower h values. The algorithm terminates when a goal is chosen for expansion.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A* Search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A* (A star) is the most widely known in AI </a:t>
            </a:r>
          </a:p>
          <a:p>
            <a:pPr lvl="1"/>
            <a:r>
              <a:rPr lang="en-US" dirty="0"/>
              <a:t>It evaluates nodes by combining g(n) and h(n)</a:t>
            </a:r>
          </a:p>
          <a:p>
            <a:pPr lvl="1"/>
            <a:r>
              <a:rPr lang="en-US" dirty="0"/>
              <a:t>f(n) = g(n) + h(n)</a:t>
            </a:r>
          </a:p>
          <a:p>
            <a:pPr lvl="1"/>
            <a:r>
              <a:rPr lang="en-US" dirty="0"/>
              <a:t>Where</a:t>
            </a:r>
          </a:p>
          <a:p>
            <a:pPr lvl="2"/>
            <a:r>
              <a:rPr lang="en-US" dirty="0"/>
              <a:t>g(n) = cost so far to reach n</a:t>
            </a:r>
          </a:p>
          <a:p>
            <a:pPr lvl="2"/>
            <a:r>
              <a:rPr lang="en-US" dirty="0"/>
              <a:t>h(n) = estimated cost to goal from n</a:t>
            </a:r>
          </a:p>
          <a:p>
            <a:pPr lvl="2"/>
            <a:r>
              <a:rPr lang="en-US" dirty="0"/>
              <a:t>f(n) = estimated total cost of path through 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h(n) = actual cost to goal</a:t>
            </a:r>
          </a:p>
          <a:p>
            <a:pPr lvl="1"/>
            <a:r>
              <a:rPr lang="en-US"/>
              <a:t>Only nodes in the correct path are expanded</a:t>
            </a:r>
          </a:p>
          <a:p>
            <a:pPr lvl="1"/>
            <a:r>
              <a:rPr lang="en-US"/>
              <a:t>Optimal solution is found</a:t>
            </a:r>
          </a:p>
          <a:p>
            <a:r>
              <a:rPr lang="en-US"/>
              <a:t>When h(n) &lt; actual cost to goal</a:t>
            </a:r>
          </a:p>
          <a:p>
            <a:pPr lvl="1"/>
            <a:r>
              <a:rPr lang="en-US"/>
              <a:t>Additional nodes are expanded</a:t>
            </a:r>
          </a:p>
          <a:p>
            <a:pPr lvl="1"/>
            <a:r>
              <a:rPr lang="en-US"/>
              <a:t>Optimal solution is found</a:t>
            </a:r>
          </a:p>
          <a:p>
            <a:r>
              <a:rPr lang="en-US"/>
              <a:t>When h(n) &gt; actual cost to goal</a:t>
            </a:r>
          </a:p>
          <a:p>
            <a:pPr lvl="1"/>
            <a:r>
              <a:rPr lang="en-US"/>
              <a:t>Optimal solution can be overlooked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Best-First Search</a:t>
            </a:r>
          </a:p>
        </p:txBody>
      </p:sp>
      <p:pic>
        <p:nvPicPr>
          <p:cNvPr id="2426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6775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9538" y="1752600"/>
            <a:ext cx="1304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01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3476625"/>
            <a:ext cx="739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pic>
        <p:nvPicPr>
          <p:cNvPr id="2211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2376488"/>
            <a:ext cx="873442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pic>
        <p:nvPicPr>
          <p:cNvPr id="2222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47863"/>
            <a:ext cx="865822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639175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pic>
        <p:nvPicPr>
          <p:cNvPr id="2242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1514475"/>
            <a:ext cx="8739187" cy="367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Informed (Heuristic) search</a:t>
            </a:r>
          </a:p>
          <a:p>
            <a:r>
              <a:rPr lang="en-US" dirty="0"/>
              <a:t>Heuristic evaluation function </a:t>
            </a:r>
          </a:p>
          <a:p>
            <a:r>
              <a:rPr lang="en-US" dirty="0"/>
              <a:t>Greedy Best-First Search</a:t>
            </a:r>
          </a:p>
          <a:p>
            <a:r>
              <a:rPr lang="en-US" dirty="0"/>
              <a:t>A* Search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A* expands nodes in increasing f value</a:t>
            </a:r>
          </a:p>
          <a:p>
            <a:pPr lvl="1"/>
            <a:r>
              <a:rPr lang="en-US" dirty="0"/>
              <a:t>Gradually adds f-contours of nodes (like breadth-first search adding layers)</a:t>
            </a:r>
          </a:p>
          <a:p>
            <a:pPr lvl="1"/>
            <a:r>
              <a:rPr lang="en-US" dirty="0"/>
              <a:t>Contour </a:t>
            </a:r>
            <a:r>
              <a:rPr lang="en-US" dirty="0" err="1"/>
              <a:t>i</a:t>
            </a:r>
            <a:r>
              <a:rPr lang="en-US" dirty="0"/>
              <a:t> has all nodes f=</a:t>
            </a:r>
            <a:r>
              <a:rPr lang="en-US" dirty="0" err="1"/>
              <a:t>f</a:t>
            </a:r>
            <a:r>
              <a:rPr lang="en-US" baseline="-25000" dirty="0" err="1"/>
              <a:t>i</a:t>
            </a:r>
            <a:r>
              <a:rPr lang="en-US" dirty="0"/>
              <a:t> where </a:t>
            </a:r>
            <a:r>
              <a:rPr lang="en-US" dirty="0" err="1"/>
              <a:t>f</a:t>
            </a:r>
            <a:r>
              <a:rPr lang="en-US" baseline="-25000" dirty="0" err="1"/>
              <a:t>i</a:t>
            </a:r>
            <a:r>
              <a:rPr lang="en-US" dirty="0"/>
              <a:t> &lt; f</a:t>
            </a:r>
            <a:r>
              <a:rPr lang="en-US" baseline="-25000" dirty="0"/>
              <a:t>i+1</a:t>
            </a:r>
          </a:p>
        </p:txBody>
      </p:sp>
      <p:pic>
        <p:nvPicPr>
          <p:cNvPr id="2304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657600"/>
            <a:ext cx="4138613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Complete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Yes, unless there are infinitely many nodes with f &lt;= f(G)</a:t>
            </a:r>
          </a:p>
          <a:p>
            <a:pPr>
              <a:lnSpc>
                <a:spcPct val="80000"/>
              </a:lnSpc>
            </a:pPr>
            <a:r>
              <a:rPr lang="en-US" sz="2400"/>
              <a:t>Time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Exponential in [relative error of h x length of soln]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better the heuristic, the better the time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Best case h is perfect, O(d)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Worst case h = 0, O(b</a:t>
            </a:r>
            <a:r>
              <a:rPr lang="en-US" sz="1800" baseline="30000"/>
              <a:t>d</a:t>
            </a:r>
            <a:r>
              <a:rPr lang="en-US" sz="1800"/>
              <a:t>) same as BFS</a:t>
            </a:r>
          </a:p>
          <a:p>
            <a:pPr>
              <a:lnSpc>
                <a:spcPct val="80000"/>
              </a:lnSpc>
            </a:pPr>
            <a:r>
              <a:rPr lang="en-US" sz="2400"/>
              <a:t>Space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Keeps all nodes in memory and save in case of repetition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This is O(b</a:t>
            </a:r>
            <a:r>
              <a:rPr lang="en-US" sz="2000" baseline="30000"/>
              <a:t>d</a:t>
            </a:r>
            <a:r>
              <a:rPr lang="en-US" sz="2000"/>
              <a:t>) or worse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A* usually runs out of space before it runs out of time</a:t>
            </a:r>
          </a:p>
          <a:p>
            <a:pPr>
              <a:lnSpc>
                <a:spcPct val="80000"/>
              </a:lnSpc>
            </a:pPr>
            <a:r>
              <a:rPr lang="en-US" sz="2400"/>
              <a:t>Optimal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Yes, cannot expand f</a:t>
            </a:r>
            <a:r>
              <a:rPr lang="en-US" sz="2000" baseline="-25000"/>
              <a:t>i+1</a:t>
            </a:r>
            <a:r>
              <a:rPr lang="en-US" sz="2000"/>
              <a:t> unless f</a:t>
            </a:r>
            <a:r>
              <a:rPr lang="en-US" sz="2000" baseline="-25000"/>
              <a:t>i</a:t>
            </a:r>
            <a:r>
              <a:rPr lang="en-US" sz="2000"/>
              <a:t> is finished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Once more 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6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We kept looking at nodes closer and closer to the goal, but were accumulating costs as we got further from the initial state</a:t>
            </a:r>
          </a:p>
          <a:p>
            <a:pPr>
              <a:lnSpc>
                <a:spcPct val="90000"/>
              </a:lnSpc>
            </a:pPr>
            <a:r>
              <a:rPr lang="en-US" sz="2800"/>
              <a:t>Our goal is not to minimize the distance from the current head of our path to the goal, we want to minimize the </a:t>
            </a:r>
            <a:r>
              <a:rPr lang="en-US" sz="2800" i="1"/>
              <a:t>overall</a:t>
            </a:r>
            <a:r>
              <a:rPr lang="en-US" sz="2800"/>
              <a:t> length of the path to the goal!</a:t>
            </a:r>
          </a:p>
          <a:p>
            <a:pPr>
              <a:lnSpc>
                <a:spcPct val="90000"/>
              </a:lnSpc>
            </a:pPr>
            <a:r>
              <a:rPr lang="en-US" sz="2800"/>
              <a:t>Let </a:t>
            </a:r>
            <a:r>
              <a:rPr lang="en-US" sz="2800">
                <a:solidFill>
                  <a:srgbClr val="CC6600"/>
                </a:solidFill>
              </a:rPr>
              <a:t>g(N)</a:t>
            </a:r>
            <a:r>
              <a:rPr lang="en-US" sz="2800"/>
              <a:t> be the cost of the best</a:t>
            </a:r>
            <a:br>
              <a:rPr lang="en-US" sz="2800"/>
            </a:br>
            <a:r>
              <a:rPr lang="en-US" sz="2800"/>
              <a:t> path found so far between the initial </a:t>
            </a:r>
            <a:br>
              <a:rPr lang="en-US" sz="2800"/>
            </a:br>
            <a:r>
              <a:rPr lang="en-US" sz="2800"/>
              <a:t> node and N</a:t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 </a:t>
            </a:r>
            <a:r>
              <a:rPr lang="en-US" sz="2800">
                <a:solidFill>
                  <a:srgbClr val="CC6600"/>
                </a:solidFill>
              </a:rPr>
              <a:t>f(N) = g(N) + h(N)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Robot Navigation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809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f(N) = g(N)+h(N), with h(N) = Manhattan distance to goal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2743200"/>
            <a:ext cx="6705600" cy="3048000"/>
            <a:chOff x="768" y="1728"/>
            <a:chExt cx="4224" cy="192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8" y="1728"/>
              <a:ext cx="4224" cy="1920"/>
              <a:chOff x="768" y="1728"/>
              <a:chExt cx="4224" cy="192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768" y="1728"/>
                <a:ext cx="4224" cy="1920"/>
                <a:chOff x="576" y="1344"/>
                <a:chExt cx="4224" cy="1920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576" y="1344"/>
                  <a:ext cx="4224" cy="1920"/>
                  <a:chOff x="576" y="1344"/>
                  <a:chExt cx="4224" cy="1920"/>
                </a:xfrm>
              </p:grpSpPr>
              <p:sp>
                <p:nvSpPr>
                  <p:cNvPr id="29389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1344"/>
                    <a:ext cx="4224" cy="192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389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89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89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1344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7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1728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8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09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496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3910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880"/>
                    <a:ext cx="42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3911" name="Rectangle 23"/>
                <p:cNvSpPr>
                  <a:spLocks noChangeArrowheads="1"/>
                </p:cNvSpPr>
                <p:nvPr/>
              </p:nvSpPr>
              <p:spPr bwMode="auto">
                <a:xfrm>
                  <a:off x="960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12" name="Rectangle 24"/>
                <p:cNvSpPr>
                  <a:spLocks noChangeArrowheads="1"/>
                </p:cNvSpPr>
                <p:nvPr/>
              </p:nvSpPr>
              <p:spPr bwMode="auto">
                <a:xfrm>
                  <a:off x="1344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13" name="Rectangle 25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14" name="Rectangle 26"/>
                <p:cNvSpPr>
                  <a:spLocks noChangeArrowheads="1"/>
                </p:cNvSpPr>
                <p:nvPr/>
              </p:nvSpPr>
              <p:spPr bwMode="auto">
                <a:xfrm>
                  <a:off x="3648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15" name="Rectangle 27"/>
                <p:cNvSpPr>
                  <a:spLocks noChangeArrowheads="1"/>
                </p:cNvSpPr>
                <p:nvPr/>
              </p:nvSpPr>
              <p:spPr bwMode="auto">
                <a:xfrm>
                  <a:off x="4032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16" name="Rectangle 28"/>
                <p:cNvSpPr>
                  <a:spLocks noChangeArrowheads="1"/>
                </p:cNvSpPr>
                <p:nvPr/>
              </p:nvSpPr>
              <p:spPr bwMode="auto">
                <a:xfrm>
                  <a:off x="4032" y="2112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17" name="Rectangle 29"/>
                <p:cNvSpPr>
                  <a:spLocks noChangeArrowheads="1"/>
                </p:cNvSpPr>
                <p:nvPr/>
              </p:nvSpPr>
              <p:spPr bwMode="auto">
                <a:xfrm>
                  <a:off x="3648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18" name="Rectangle 30"/>
                <p:cNvSpPr>
                  <a:spLocks noChangeArrowheads="1"/>
                </p:cNvSpPr>
                <p:nvPr/>
              </p:nvSpPr>
              <p:spPr bwMode="auto">
                <a:xfrm>
                  <a:off x="4032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19" name="Rectangle 31"/>
                <p:cNvSpPr>
                  <a:spLocks noChangeArrowheads="1"/>
                </p:cNvSpPr>
                <p:nvPr/>
              </p:nvSpPr>
              <p:spPr bwMode="auto">
                <a:xfrm>
                  <a:off x="3264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20" name="Rectangle 32"/>
                <p:cNvSpPr>
                  <a:spLocks noChangeArrowheads="1"/>
                </p:cNvSpPr>
                <p:nvPr/>
              </p:nvSpPr>
              <p:spPr bwMode="auto">
                <a:xfrm>
                  <a:off x="2880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21" name="Rectangle 33"/>
                <p:cNvSpPr>
                  <a:spLocks noChangeArrowheads="1"/>
                </p:cNvSpPr>
                <p:nvPr/>
              </p:nvSpPr>
              <p:spPr bwMode="auto">
                <a:xfrm>
                  <a:off x="2496" y="1728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22" name="Rectangle 34"/>
                <p:cNvSpPr>
                  <a:spLocks noChangeArrowheads="1"/>
                </p:cNvSpPr>
                <p:nvPr/>
              </p:nvSpPr>
              <p:spPr bwMode="auto">
                <a:xfrm>
                  <a:off x="1728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23" name="Rectangle 35"/>
                <p:cNvSpPr>
                  <a:spLocks noChangeArrowheads="1"/>
                </p:cNvSpPr>
                <p:nvPr/>
              </p:nvSpPr>
              <p:spPr bwMode="auto">
                <a:xfrm>
                  <a:off x="2112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24" name="Rectangle 36"/>
                <p:cNvSpPr>
                  <a:spLocks noChangeArrowheads="1"/>
                </p:cNvSpPr>
                <p:nvPr/>
              </p:nvSpPr>
              <p:spPr bwMode="auto">
                <a:xfrm>
                  <a:off x="2496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25" name="Rectangle 37"/>
                <p:cNvSpPr>
                  <a:spLocks noChangeArrowheads="1"/>
                </p:cNvSpPr>
                <p:nvPr/>
              </p:nvSpPr>
              <p:spPr bwMode="auto">
                <a:xfrm>
                  <a:off x="2880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26" name="Rectangle 38"/>
                <p:cNvSpPr>
                  <a:spLocks noChangeArrowheads="1"/>
                </p:cNvSpPr>
                <p:nvPr/>
              </p:nvSpPr>
              <p:spPr bwMode="auto">
                <a:xfrm>
                  <a:off x="3264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927" name="Rectangle 39"/>
                <p:cNvSpPr>
                  <a:spLocks noChangeArrowheads="1"/>
                </p:cNvSpPr>
                <p:nvPr/>
              </p:nvSpPr>
              <p:spPr bwMode="auto">
                <a:xfrm>
                  <a:off x="1344" y="2496"/>
                  <a:ext cx="384" cy="384"/>
                </a:xfrm>
                <a:prstGeom prst="rect">
                  <a:avLst/>
                </a:prstGeom>
                <a:solidFill>
                  <a:srgbClr val="777777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3928" name="Rectangle 40"/>
              <p:cNvSpPr>
                <a:spLocks noChangeArrowheads="1"/>
              </p:cNvSpPr>
              <p:nvPr/>
            </p:nvSpPr>
            <p:spPr bwMode="auto">
              <a:xfrm>
                <a:off x="768" y="2880"/>
                <a:ext cx="384" cy="384"/>
              </a:xfrm>
              <a:prstGeom prst="rect">
                <a:avLst/>
              </a:prstGeom>
              <a:solidFill>
                <a:srgbClr val="FF33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3929" name="Rectangle 41"/>
              <p:cNvSpPr>
                <a:spLocks noChangeArrowheads="1"/>
              </p:cNvSpPr>
              <p:nvPr/>
            </p:nvSpPr>
            <p:spPr bwMode="auto">
              <a:xfrm>
                <a:off x="3072" y="2496"/>
                <a:ext cx="384" cy="384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3930" name="Text Box 42"/>
            <p:cNvSpPr txBox="1">
              <a:spLocks noChangeArrowheads="1"/>
            </p:cNvSpPr>
            <p:nvPr/>
          </p:nvSpPr>
          <p:spPr bwMode="auto">
            <a:xfrm>
              <a:off x="3120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293931" name="Text Box 43"/>
            <p:cNvSpPr txBox="1">
              <a:spLocks noChangeArrowheads="1"/>
            </p:cNvSpPr>
            <p:nvPr/>
          </p:nvSpPr>
          <p:spPr bwMode="auto">
            <a:xfrm>
              <a:off x="3888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3932" name="Text Box 44"/>
            <p:cNvSpPr txBox="1">
              <a:spLocks noChangeArrowheads="1"/>
            </p:cNvSpPr>
            <p:nvPr/>
          </p:nvSpPr>
          <p:spPr bwMode="auto">
            <a:xfrm>
              <a:off x="3504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93933" name="Text Box 45"/>
            <p:cNvSpPr txBox="1">
              <a:spLocks noChangeArrowheads="1"/>
            </p:cNvSpPr>
            <p:nvPr/>
          </p:nvSpPr>
          <p:spPr bwMode="auto">
            <a:xfrm>
              <a:off x="273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293934" name="Text Box 46"/>
            <p:cNvSpPr txBox="1">
              <a:spLocks noChangeArrowheads="1"/>
            </p:cNvSpPr>
            <p:nvPr/>
          </p:nvSpPr>
          <p:spPr bwMode="auto">
            <a:xfrm>
              <a:off x="1968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3935" name="Text Box 47"/>
            <p:cNvSpPr txBox="1">
              <a:spLocks noChangeArrowheads="1"/>
            </p:cNvSpPr>
            <p:nvPr/>
          </p:nvSpPr>
          <p:spPr bwMode="auto">
            <a:xfrm>
              <a:off x="81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293936" name="Text Box 48"/>
            <p:cNvSpPr txBox="1">
              <a:spLocks noChangeArrowheads="1"/>
            </p:cNvSpPr>
            <p:nvPr/>
          </p:nvSpPr>
          <p:spPr bwMode="auto">
            <a:xfrm>
              <a:off x="1200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93937" name="Text Box 49"/>
            <p:cNvSpPr txBox="1">
              <a:spLocks noChangeArrowheads="1"/>
            </p:cNvSpPr>
            <p:nvPr/>
          </p:nvSpPr>
          <p:spPr bwMode="auto">
            <a:xfrm>
              <a:off x="816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93938" name="Text Box 50"/>
            <p:cNvSpPr txBox="1">
              <a:spLocks noChangeArrowheads="1"/>
            </p:cNvSpPr>
            <p:nvPr/>
          </p:nvSpPr>
          <p:spPr bwMode="auto">
            <a:xfrm>
              <a:off x="2352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3939" name="Text Box 51"/>
            <p:cNvSpPr txBox="1">
              <a:spLocks noChangeArrowheads="1"/>
            </p:cNvSpPr>
            <p:nvPr/>
          </p:nvSpPr>
          <p:spPr bwMode="auto">
            <a:xfrm>
              <a:off x="2352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3940" name="Text Box 52"/>
            <p:cNvSpPr txBox="1">
              <a:spLocks noChangeArrowheads="1"/>
            </p:cNvSpPr>
            <p:nvPr/>
          </p:nvSpPr>
          <p:spPr bwMode="auto">
            <a:xfrm>
              <a:off x="1200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93941" name="Text Box 53"/>
            <p:cNvSpPr txBox="1">
              <a:spLocks noChangeArrowheads="1"/>
            </p:cNvSpPr>
            <p:nvPr/>
          </p:nvSpPr>
          <p:spPr bwMode="auto">
            <a:xfrm>
              <a:off x="1584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3942" name="Text Box 54"/>
            <p:cNvSpPr txBox="1">
              <a:spLocks noChangeArrowheads="1"/>
            </p:cNvSpPr>
            <p:nvPr/>
          </p:nvSpPr>
          <p:spPr bwMode="auto">
            <a:xfrm>
              <a:off x="816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93943" name="Text Box 55"/>
            <p:cNvSpPr txBox="1">
              <a:spLocks noChangeArrowheads="1"/>
            </p:cNvSpPr>
            <p:nvPr/>
          </p:nvSpPr>
          <p:spPr bwMode="auto">
            <a:xfrm>
              <a:off x="81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3944" name="Text Box 56"/>
            <p:cNvSpPr txBox="1">
              <a:spLocks noChangeArrowheads="1"/>
            </p:cNvSpPr>
            <p:nvPr/>
          </p:nvSpPr>
          <p:spPr bwMode="auto">
            <a:xfrm>
              <a:off x="1968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3945" name="Text Box 57"/>
            <p:cNvSpPr txBox="1">
              <a:spLocks noChangeArrowheads="1"/>
            </p:cNvSpPr>
            <p:nvPr/>
          </p:nvSpPr>
          <p:spPr bwMode="auto">
            <a:xfrm>
              <a:off x="2352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3946" name="Text Box 58"/>
            <p:cNvSpPr txBox="1">
              <a:spLocks noChangeArrowheads="1"/>
            </p:cNvSpPr>
            <p:nvPr/>
          </p:nvSpPr>
          <p:spPr bwMode="auto">
            <a:xfrm>
              <a:off x="81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293947" name="Text Box 59"/>
            <p:cNvSpPr txBox="1">
              <a:spLocks noChangeArrowheads="1"/>
            </p:cNvSpPr>
            <p:nvPr/>
          </p:nvSpPr>
          <p:spPr bwMode="auto">
            <a:xfrm>
              <a:off x="1200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3948" name="Text Box 60"/>
            <p:cNvSpPr txBox="1">
              <a:spLocks noChangeArrowheads="1"/>
            </p:cNvSpPr>
            <p:nvPr/>
          </p:nvSpPr>
          <p:spPr bwMode="auto">
            <a:xfrm>
              <a:off x="1968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3949" name="Text Box 61"/>
            <p:cNvSpPr txBox="1">
              <a:spLocks noChangeArrowheads="1"/>
            </p:cNvSpPr>
            <p:nvPr/>
          </p:nvSpPr>
          <p:spPr bwMode="auto">
            <a:xfrm>
              <a:off x="1584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3950" name="Text Box 62"/>
            <p:cNvSpPr txBox="1">
              <a:spLocks noChangeArrowheads="1"/>
            </p:cNvSpPr>
            <p:nvPr/>
          </p:nvSpPr>
          <p:spPr bwMode="auto">
            <a:xfrm>
              <a:off x="3120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3951" name="Text Box 63"/>
            <p:cNvSpPr txBox="1">
              <a:spLocks noChangeArrowheads="1"/>
            </p:cNvSpPr>
            <p:nvPr/>
          </p:nvSpPr>
          <p:spPr bwMode="auto">
            <a:xfrm>
              <a:off x="273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3952" name="Text Box 64"/>
            <p:cNvSpPr txBox="1">
              <a:spLocks noChangeArrowheads="1"/>
            </p:cNvSpPr>
            <p:nvPr/>
          </p:nvSpPr>
          <p:spPr bwMode="auto">
            <a:xfrm>
              <a:off x="3504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3953" name="Text Box 65"/>
            <p:cNvSpPr txBox="1">
              <a:spLocks noChangeArrowheads="1"/>
            </p:cNvSpPr>
            <p:nvPr/>
          </p:nvSpPr>
          <p:spPr bwMode="auto">
            <a:xfrm>
              <a:off x="273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3954" name="Text Box 66"/>
            <p:cNvSpPr txBox="1">
              <a:spLocks noChangeArrowheads="1"/>
            </p:cNvSpPr>
            <p:nvPr/>
          </p:nvSpPr>
          <p:spPr bwMode="auto">
            <a:xfrm>
              <a:off x="1584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3955" name="Text Box 67"/>
            <p:cNvSpPr txBox="1">
              <a:spLocks noChangeArrowheads="1"/>
            </p:cNvSpPr>
            <p:nvPr/>
          </p:nvSpPr>
          <p:spPr bwMode="auto">
            <a:xfrm>
              <a:off x="1968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3956" name="Text Box 68"/>
            <p:cNvSpPr txBox="1">
              <a:spLocks noChangeArrowheads="1"/>
            </p:cNvSpPr>
            <p:nvPr/>
          </p:nvSpPr>
          <p:spPr bwMode="auto">
            <a:xfrm>
              <a:off x="3120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293957" name="Text Box 69"/>
            <p:cNvSpPr txBox="1">
              <a:spLocks noChangeArrowheads="1"/>
            </p:cNvSpPr>
            <p:nvPr/>
          </p:nvSpPr>
          <p:spPr bwMode="auto">
            <a:xfrm>
              <a:off x="2352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3958" name="Text Box 70"/>
            <p:cNvSpPr txBox="1">
              <a:spLocks noChangeArrowheads="1"/>
            </p:cNvSpPr>
            <p:nvPr/>
          </p:nvSpPr>
          <p:spPr bwMode="auto">
            <a:xfrm>
              <a:off x="3888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3959" name="Text Box 71"/>
            <p:cNvSpPr txBox="1">
              <a:spLocks noChangeArrowheads="1"/>
            </p:cNvSpPr>
            <p:nvPr/>
          </p:nvSpPr>
          <p:spPr bwMode="auto">
            <a:xfrm>
              <a:off x="3504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293960" name="Text Box 72"/>
            <p:cNvSpPr txBox="1">
              <a:spLocks noChangeArrowheads="1"/>
            </p:cNvSpPr>
            <p:nvPr/>
          </p:nvSpPr>
          <p:spPr bwMode="auto">
            <a:xfrm>
              <a:off x="4272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3961" name="Text Box 73"/>
            <p:cNvSpPr txBox="1">
              <a:spLocks noChangeArrowheads="1"/>
            </p:cNvSpPr>
            <p:nvPr/>
          </p:nvSpPr>
          <p:spPr bwMode="auto">
            <a:xfrm>
              <a:off x="4272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3962" name="Text Box 74"/>
            <p:cNvSpPr txBox="1">
              <a:spLocks noChangeArrowheads="1"/>
            </p:cNvSpPr>
            <p:nvPr/>
          </p:nvSpPr>
          <p:spPr bwMode="auto">
            <a:xfrm>
              <a:off x="3888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3963" name="Text Box 75"/>
            <p:cNvSpPr txBox="1">
              <a:spLocks noChangeArrowheads="1"/>
            </p:cNvSpPr>
            <p:nvPr/>
          </p:nvSpPr>
          <p:spPr bwMode="auto">
            <a:xfrm>
              <a:off x="4656" y="1776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3964" name="Text Box 76"/>
            <p:cNvSpPr txBox="1">
              <a:spLocks noChangeArrowheads="1"/>
            </p:cNvSpPr>
            <p:nvPr/>
          </p:nvSpPr>
          <p:spPr bwMode="auto">
            <a:xfrm>
              <a:off x="4656" y="2160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293965" name="Text Box 77"/>
            <p:cNvSpPr txBox="1">
              <a:spLocks noChangeArrowheads="1"/>
            </p:cNvSpPr>
            <p:nvPr/>
          </p:nvSpPr>
          <p:spPr bwMode="auto">
            <a:xfrm>
              <a:off x="4656" y="3312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293966" name="Text Box 78"/>
            <p:cNvSpPr txBox="1">
              <a:spLocks noChangeArrowheads="1"/>
            </p:cNvSpPr>
            <p:nvPr/>
          </p:nvSpPr>
          <p:spPr bwMode="auto">
            <a:xfrm>
              <a:off x="4656" y="2544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293967" name="Text Box 79"/>
            <p:cNvSpPr txBox="1">
              <a:spLocks noChangeArrowheads="1"/>
            </p:cNvSpPr>
            <p:nvPr/>
          </p:nvSpPr>
          <p:spPr bwMode="auto">
            <a:xfrm>
              <a:off x="4656" y="2928"/>
              <a:ext cx="2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</p:grpSp>
      <p:sp>
        <p:nvSpPr>
          <p:cNvPr id="293968" name="Rectangle 80"/>
          <p:cNvSpPr>
            <a:spLocks noChangeArrowheads="1"/>
          </p:cNvSpPr>
          <p:nvPr/>
        </p:nvSpPr>
        <p:spPr bwMode="auto">
          <a:xfrm>
            <a:off x="1219200" y="4572000"/>
            <a:ext cx="6096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7+0</a:t>
            </a: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219200" y="3962400"/>
            <a:ext cx="1219200" cy="1828800"/>
            <a:chOff x="768" y="2496"/>
            <a:chExt cx="768" cy="1152"/>
          </a:xfrm>
        </p:grpSpPr>
        <p:sp>
          <p:nvSpPr>
            <p:cNvPr id="293970" name="Rectangle 82"/>
            <p:cNvSpPr>
              <a:spLocks noChangeArrowheads="1"/>
            </p:cNvSpPr>
            <p:nvPr/>
          </p:nvSpPr>
          <p:spPr bwMode="auto">
            <a:xfrm>
              <a:off x="768" y="24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6+1</a:t>
              </a:r>
            </a:p>
          </p:txBody>
        </p:sp>
        <p:sp>
          <p:nvSpPr>
            <p:cNvPr id="293971" name="Rectangle 83"/>
            <p:cNvSpPr>
              <a:spLocks noChangeArrowheads="1"/>
            </p:cNvSpPr>
            <p:nvPr/>
          </p:nvSpPr>
          <p:spPr bwMode="auto">
            <a:xfrm>
              <a:off x="1152" y="2880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6+1</a:t>
              </a:r>
            </a:p>
          </p:txBody>
        </p:sp>
        <p:sp>
          <p:nvSpPr>
            <p:cNvPr id="293972" name="Rectangle 84"/>
            <p:cNvSpPr>
              <a:spLocks noChangeArrowheads="1"/>
            </p:cNvSpPr>
            <p:nvPr/>
          </p:nvSpPr>
          <p:spPr bwMode="auto">
            <a:xfrm>
              <a:off x="768" y="326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8+1</a:t>
              </a:r>
            </a:p>
          </p:txBody>
        </p:sp>
        <p:sp>
          <p:nvSpPr>
            <p:cNvPr id="293973" name="Rectangle 85"/>
            <p:cNvSpPr>
              <a:spLocks noChangeArrowheads="1"/>
            </p:cNvSpPr>
            <p:nvPr/>
          </p:nvSpPr>
          <p:spPr bwMode="auto">
            <a:xfrm>
              <a:off x="768" y="2880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7+0</a:t>
              </a:r>
            </a:p>
          </p:txBody>
        </p:sp>
      </p:grp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1219200" y="3352800"/>
            <a:ext cx="609600" cy="1219200"/>
            <a:chOff x="192" y="1920"/>
            <a:chExt cx="384" cy="768"/>
          </a:xfrm>
        </p:grpSpPr>
        <p:sp>
          <p:nvSpPr>
            <p:cNvPr id="293975" name="Rectangle 87"/>
            <p:cNvSpPr>
              <a:spLocks noChangeArrowheads="1"/>
            </p:cNvSpPr>
            <p:nvPr/>
          </p:nvSpPr>
          <p:spPr bwMode="auto">
            <a:xfrm>
              <a:off x="192" y="1920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7+2</a:t>
              </a:r>
            </a:p>
          </p:txBody>
        </p:sp>
        <p:sp>
          <p:nvSpPr>
            <p:cNvPr id="293976" name="Rectangle 88"/>
            <p:cNvSpPr>
              <a:spLocks noChangeArrowheads="1"/>
            </p:cNvSpPr>
            <p:nvPr/>
          </p:nvSpPr>
          <p:spPr bwMode="auto">
            <a:xfrm>
              <a:off x="192" y="230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6+1</a:t>
              </a:r>
            </a:p>
          </p:txBody>
        </p:sp>
      </p:grp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1828800" y="4572000"/>
            <a:ext cx="609600" cy="1219200"/>
            <a:chOff x="240" y="3312"/>
            <a:chExt cx="384" cy="768"/>
          </a:xfrm>
        </p:grpSpPr>
        <p:sp>
          <p:nvSpPr>
            <p:cNvPr id="293978" name="Rectangle 90"/>
            <p:cNvSpPr>
              <a:spLocks noChangeArrowheads="1"/>
            </p:cNvSpPr>
            <p:nvPr/>
          </p:nvSpPr>
          <p:spPr bwMode="auto">
            <a:xfrm>
              <a:off x="240" y="36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7+2</a:t>
              </a:r>
            </a:p>
          </p:txBody>
        </p:sp>
        <p:sp>
          <p:nvSpPr>
            <p:cNvPr id="293979" name="Rectangle 91"/>
            <p:cNvSpPr>
              <a:spLocks noChangeArrowheads="1"/>
            </p:cNvSpPr>
            <p:nvPr/>
          </p:nvSpPr>
          <p:spPr bwMode="auto">
            <a:xfrm>
              <a:off x="240" y="3312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6+1</a:t>
              </a:r>
            </a:p>
          </p:txBody>
        </p:sp>
      </p:grpSp>
      <p:sp>
        <p:nvSpPr>
          <p:cNvPr id="293980" name="Rectangle 92"/>
          <p:cNvSpPr>
            <a:spLocks noChangeArrowheads="1"/>
          </p:cNvSpPr>
          <p:nvPr/>
        </p:nvSpPr>
        <p:spPr bwMode="auto">
          <a:xfrm>
            <a:off x="1219200" y="5181600"/>
            <a:ext cx="609600" cy="6096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8+1</a:t>
            </a:r>
          </a:p>
        </p:txBody>
      </p: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1219200" y="2743200"/>
            <a:ext cx="609600" cy="1219200"/>
            <a:chOff x="144" y="2496"/>
            <a:chExt cx="384" cy="768"/>
          </a:xfrm>
        </p:grpSpPr>
        <p:sp>
          <p:nvSpPr>
            <p:cNvPr id="293982" name="Rectangle 94"/>
            <p:cNvSpPr>
              <a:spLocks noChangeArrowheads="1"/>
            </p:cNvSpPr>
            <p:nvPr/>
          </p:nvSpPr>
          <p:spPr bwMode="auto">
            <a:xfrm>
              <a:off x="144" y="2880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7+2</a:t>
              </a:r>
            </a:p>
          </p:txBody>
        </p:sp>
        <p:sp>
          <p:nvSpPr>
            <p:cNvPr id="293983" name="Rectangle 95"/>
            <p:cNvSpPr>
              <a:spLocks noChangeArrowheads="1"/>
            </p:cNvSpPr>
            <p:nvPr/>
          </p:nvSpPr>
          <p:spPr bwMode="auto">
            <a:xfrm>
              <a:off x="144" y="24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8+3</a:t>
              </a:r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1828800" y="5181600"/>
            <a:ext cx="1219200" cy="609600"/>
            <a:chOff x="1392" y="3792"/>
            <a:chExt cx="768" cy="384"/>
          </a:xfrm>
        </p:grpSpPr>
        <p:sp>
          <p:nvSpPr>
            <p:cNvPr id="293985" name="Rectangle 97"/>
            <p:cNvSpPr>
              <a:spLocks noChangeArrowheads="1"/>
            </p:cNvSpPr>
            <p:nvPr/>
          </p:nvSpPr>
          <p:spPr bwMode="auto">
            <a:xfrm>
              <a:off x="1392" y="3792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7+2</a:t>
              </a:r>
            </a:p>
          </p:txBody>
        </p:sp>
        <p:sp>
          <p:nvSpPr>
            <p:cNvPr id="293986" name="Rectangle 98"/>
            <p:cNvSpPr>
              <a:spLocks noChangeArrowheads="1"/>
            </p:cNvSpPr>
            <p:nvPr/>
          </p:nvSpPr>
          <p:spPr bwMode="auto">
            <a:xfrm>
              <a:off x="1776" y="3792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6+3</a:t>
              </a:r>
            </a:p>
          </p:txBody>
        </p:sp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2438400" y="5181600"/>
            <a:ext cx="1219200" cy="609600"/>
            <a:chOff x="1392" y="3792"/>
            <a:chExt cx="768" cy="384"/>
          </a:xfrm>
        </p:grpSpPr>
        <p:sp>
          <p:nvSpPr>
            <p:cNvPr id="293988" name="Rectangle 100"/>
            <p:cNvSpPr>
              <a:spLocks noChangeArrowheads="1"/>
            </p:cNvSpPr>
            <p:nvPr/>
          </p:nvSpPr>
          <p:spPr bwMode="auto">
            <a:xfrm>
              <a:off x="1392" y="3792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6+3</a:t>
              </a:r>
            </a:p>
          </p:txBody>
        </p:sp>
        <p:sp>
          <p:nvSpPr>
            <p:cNvPr id="293989" name="Rectangle 101"/>
            <p:cNvSpPr>
              <a:spLocks noChangeArrowheads="1"/>
            </p:cNvSpPr>
            <p:nvPr/>
          </p:nvSpPr>
          <p:spPr bwMode="auto">
            <a:xfrm>
              <a:off x="1776" y="3792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5+4</a:t>
              </a:r>
            </a:p>
          </p:txBody>
        </p:sp>
      </p:grpSp>
      <p:grpSp>
        <p:nvGrpSpPr>
          <p:cNvPr id="12" name="Group 102"/>
          <p:cNvGrpSpPr>
            <a:grpSpLocks/>
          </p:cNvGrpSpPr>
          <p:nvPr/>
        </p:nvGrpSpPr>
        <p:grpSpPr bwMode="auto">
          <a:xfrm>
            <a:off x="3048000" y="5181600"/>
            <a:ext cx="1219200" cy="609600"/>
            <a:chOff x="4176" y="3744"/>
            <a:chExt cx="768" cy="384"/>
          </a:xfrm>
        </p:grpSpPr>
        <p:sp>
          <p:nvSpPr>
            <p:cNvPr id="293991" name="Rectangle 103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5+4</a:t>
              </a:r>
            </a:p>
          </p:txBody>
        </p:sp>
        <p:sp>
          <p:nvSpPr>
            <p:cNvPr id="293992" name="Rectangle 104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4+5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3657600" y="5181600"/>
            <a:ext cx="1219200" cy="609600"/>
            <a:chOff x="4176" y="3744"/>
            <a:chExt cx="768" cy="384"/>
          </a:xfrm>
        </p:grpSpPr>
        <p:sp>
          <p:nvSpPr>
            <p:cNvPr id="293994" name="Rectangle 106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4+5</a:t>
              </a:r>
            </a:p>
          </p:txBody>
        </p:sp>
        <p:sp>
          <p:nvSpPr>
            <p:cNvPr id="293995" name="Rectangle 107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3+6</a:t>
              </a:r>
            </a:p>
          </p:txBody>
        </p:sp>
      </p:grpSp>
      <p:grpSp>
        <p:nvGrpSpPr>
          <p:cNvPr id="14" name="Group 108"/>
          <p:cNvGrpSpPr>
            <a:grpSpLocks/>
          </p:cNvGrpSpPr>
          <p:nvPr/>
        </p:nvGrpSpPr>
        <p:grpSpPr bwMode="auto">
          <a:xfrm>
            <a:off x="4267200" y="5181600"/>
            <a:ext cx="1219200" cy="609600"/>
            <a:chOff x="4176" y="3744"/>
            <a:chExt cx="768" cy="384"/>
          </a:xfrm>
        </p:grpSpPr>
        <p:sp>
          <p:nvSpPr>
            <p:cNvPr id="293997" name="Rectangle 109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3+6</a:t>
              </a:r>
            </a:p>
          </p:txBody>
        </p:sp>
        <p:sp>
          <p:nvSpPr>
            <p:cNvPr id="293998" name="Rectangle 110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2+7</a:t>
              </a:r>
            </a:p>
          </p:txBody>
        </p:sp>
      </p:grpSp>
      <p:grpSp>
        <p:nvGrpSpPr>
          <p:cNvPr id="15" name="Group 111"/>
          <p:cNvGrpSpPr>
            <a:grpSpLocks/>
          </p:cNvGrpSpPr>
          <p:nvPr/>
        </p:nvGrpSpPr>
        <p:grpSpPr bwMode="auto">
          <a:xfrm>
            <a:off x="1219200" y="2743200"/>
            <a:ext cx="1219200" cy="609600"/>
            <a:chOff x="4176" y="3744"/>
            <a:chExt cx="768" cy="384"/>
          </a:xfrm>
        </p:grpSpPr>
        <p:sp>
          <p:nvSpPr>
            <p:cNvPr id="294000" name="Rectangle 112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8+3</a:t>
              </a:r>
            </a:p>
          </p:txBody>
        </p:sp>
        <p:sp>
          <p:nvSpPr>
            <p:cNvPr id="294001" name="Rectangle 113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7+4</a:t>
              </a:r>
            </a:p>
          </p:txBody>
        </p:sp>
      </p:grpSp>
      <p:grpSp>
        <p:nvGrpSpPr>
          <p:cNvPr id="16" name="Group 114"/>
          <p:cNvGrpSpPr>
            <a:grpSpLocks/>
          </p:cNvGrpSpPr>
          <p:nvPr/>
        </p:nvGrpSpPr>
        <p:grpSpPr bwMode="auto">
          <a:xfrm>
            <a:off x="1828800" y="2743200"/>
            <a:ext cx="1219200" cy="609600"/>
            <a:chOff x="4176" y="3744"/>
            <a:chExt cx="768" cy="384"/>
          </a:xfrm>
        </p:grpSpPr>
        <p:sp>
          <p:nvSpPr>
            <p:cNvPr id="294003" name="Rectangle 115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7+4</a:t>
              </a:r>
            </a:p>
          </p:txBody>
        </p:sp>
        <p:sp>
          <p:nvSpPr>
            <p:cNvPr id="294004" name="Rectangle 116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6+5</a:t>
              </a:r>
            </a:p>
          </p:txBody>
        </p:sp>
      </p:grp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2438400" y="2743200"/>
            <a:ext cx="1219200" cy="1219200"/>
            <a:chOff x="3552" y="240"/>
            <a:chExt cx="768" cy="768"/>
          </a:xfrm>
        </p:grpSpPr>
        <p:sp>
          <p:nvSpPr>
            <p:cNvPr id="294006" name="Rectangle 118"/>
            <p:cNvSpPr>
              <a:spLocks noChangeArrowheads="1"/>
            </p:cNvSpPr>
            <p:nvPr/>
          </p:nvSpPr>
          <p:spPr bwMode="auto">
            <a:xfrm>
              <a:off x="3552" y="62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5+6</a:t>
              </a:r>
            </a:p>
          </p:txBody>
        </p:sp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3552" y="240"/>
              <a:ext cx="768" cy="384"/>
              <a:chOff x="4176" y="3744"/>
              <a:chExt cx="768" cy="384"/>
            </a:xfrm>
          </p:grpSpPr>
          <p:sp>
            <p:nvSpPr>
              <p:cNvPr id="294008" name="Rectangle 12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384" cy="384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6+3</a:t>
                </a:r>
              </a:p>
            </p:txBody>
          </p:sp>
          <p:sp>
            <p:nvSpPr>
              <p:cNvPr id="294009" name="Rectangle 121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5+6</a:t>
                </a:r>
              </a:p>
            </p:txBody>
          </p:sp>
        </p:grpSp>
      </p:grpSp>
      <p:grpSp>
        <p:nvGrpSpPr>
          <p:cNvPr id="19" name="Group 122"/>
          <p:cNvGrpSpPr>
            <a:grpSpLocks/>
          </p:cNvGrpSpPr>
          <p:nvPr/>
        </p:nvGrpSpPr>
        <p:grpSpPr bwMode="auto">
          <a:xfrm>
            <a:off x="4876800" y="5181600"/>
            <a:ext cx="1219200" cy="609600"/>
            <a:chOff x="4176" y="3744"/>
            <a:chExt cx="768" cy="384"/>
          </a:xfrm>
        </p:grpSpPr>
        <p:sp>
          <p:nvSpPr>
            <p:cNvPr id="294011" name="Rectangle 123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2+7</a:t>
              </a:r>
            </a:p>
          </p:txBody>
        </p:sp>
        <p:sp>
          <p:nvSpPr>
            <p:cNvPr id="294012" name="Rectangle 124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3+8</a:t>
              </a:r>
            </a:p>
          </p:txBody>
        </p:sp>
      </p:grpSp>
      <p:grpSp>
        <p:nvGrpSpPr>
          <p:cNvPr id="20" name="Group 125"/>
          <p:cNvGrpSpPr>
            <a:grpSpLocks/>
          </p:cNvGrpSpPr>
          <p:nvPr/>
        </p:nvGrpSpPr>
        <p:grpSpPr bwMode="auto">
          <a:xfrm>
            <a:off x="3048000" y="2743200"/>
            <a:ext cx="1219200" cy="1219200"/>
            <a:chOff x="3552" y="240"/>
            <a:chExt cx="768" cy="768"/>
          </a:xfrm>
        </p:grpSpPr>
        <p:sp>
          <p:nvSpPr>
            <p:cNvPr id="294014" name="Rectangle 126"/>
            <p:cNvSpPr>
              <a:spLocks noChangeArrowheads="1"/>
            </p:cNvSpPr>
            <p:nvPr/>
          </p:nvSpPr>
          <p:spPr bwMode="auto">
            <a:xfrm>
              <a:off x="3552" y="62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4+7</a:t>
              </a:r>
            </a:p>
          </p:txBody>
        </p:sp>
        <p:grpSp>
          <p:nvGrpSpPr>
            <p:cNvPr id="21" name="Group 127"/>
            <p:cNvGrpSpPr>
              <a:grpSpLocks/>
            </p:cNvGrpSpPr>
            <p:nvPr/>
          </p:nvGrpSpPr>
          <p:grpSpPr bwMode="auto">
            <a:xfrm>
              <a:off x="3552" y="240"/>
              <a:ext cx="768" cy="384"/>
              <a:chOff x="4176" y="3744"/>
              <a:chExt cx="768" cy="384"/>
            </a:xfrm>
          </p:grpSpPr>
          <p:sp>
            <p:nvSpPr>
              <p:cNvPr id="294016" name="Rectangle 12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384" cy="384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5+6</a:t>
                </a:r>
              </a:p>
            </p:txBody>
          </p:sp>
          <p:sp>
            <p:nvSpPr>
              <p:cNvPr id="294017" name="Rectangle 129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4+7</a:t>
                </a:r>
              </a:p>
            </p:txBody>
          </p:sp>
        </p:grpSp>
      </p:grpSp>
      <p:grpSp>
        <p:nvGrpSpPr>
          <p:cNvPr id="22" name="Group 130"/>
          <p:cNvGrpSpPr>
            <a:grpSpLocks/>
          </p:cNvGrpSpPr>
          <p:nvPr/>
        </p:nvGrpSpPr>
        <p:grpSpPr bwMode="auto">
          <a:xfrm>
            <a:off x="3657600" y="2743200"/>
            <a:ext cx="1219200" cy="1219200"/>
            <a:chOff x="3552" y="240"/>
            <a:chExt cx="768" cy="768"/>
          </a:xfrm>
        </p:grpSpPr>
        <p:sp>
          <p:nvSpPr>
            <p:cNvPr id="294019" name="Rectangle 131"/>
            <p:cNvSpPr>
              <a:spLocks noChangeArrowheads="1"/>
            </p:cNvSpPr>
            <p:nvPr/>
          </p:nvSpPr>
          <p:spPr bwMode="auto">
            <a:xfrm>
              <a:off x="3552" y="62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3+8</a:t>
              </a:r>
            </a:p>
          </p:txBody>
        </p:sp>
        <p:grpSp>
          <p:nvGrpSpPr>
            <p:cNvPr id="23" name="Group 132"/>
            <p:cNvGrpSpPr>
              <a:grpSpLocks/>
            </p:cNvGrpSpPr>
            <p:nvPr/>
          </p:nvGrpSpPr>
          <p:grpSpPr bwMode="auto">
            <a:xfrm>
              <a:off x="3552" y="240"/>
              <a:ext cx="768" cy="384"/>
              <a:chOff x="4176" y="3744"/>
              <a:chExt cx="768" cy="384"/>
            </a:xfrm>
          </p:grpSpPr>
          <p:sp>
            <p:nvSpPr>
              <p:cNvPr id="294021" name="Rectangle 13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384" cy="384"/>
              </a:xfrm>
              <a:prstGeom prst="rect">
                <a:avLst/>
              </a:prstGeom>
              <a:solidFill>
                <a:srgbClr val="C0C0C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4+7</a:t>
                </a:r>
              </a:p>
            </p:txBody>
          </p:sp>
          <p:sp>
            <p:nvSpPr>
              <p:cNvPr id="294022" name="Rectangle 134"/>
              <p:cNvSpPr>
                <a:spLocks noChangeArrowheads="1"/>
              </p:cNvSpPr>
              <p:nvPr/>
            </p:nvSpPr>
            <p:spPr bwMode="auto">
              <a:xfrm>
                <a:off x="4560" y="3744"/>
                <a:ext cx="384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3+8</a:t>
                </a:r>
              </a:p>
            </p:txBody>
          </p:sp>
        </p:grpSp>
      </p:grpSp>
      <p:grpSp>
        <p:nvGrpSpPr>
          <p:cNvPr id="24" name="Group 135"/>
          <p:cNvGrpSpPr>
            <a:grpSpLocks/>
          </p:cNvGrpSpPr>
          <p:nvPr/>
        </p:nvGrpSpPr>
        <p:grpSpPr bwMode="auto">
          <a:xfrm>
            <a:off x="4267200" y="2743200"/>
            <a:ext cx="1219200" cy="609600"/>
            <a:chOff x="240" y="3696"/>
            <a:chExt cx="768" cy="384"/>
          </a:xfrm>
        </p:grpSpPr>
        <p:sp>
          <p:nvSpPr>
            <p:cNvPr id="294024" name="Rectangle 136"/>
            <p:cNvSpPr>
              <a:spLocks noChangeArrowheads="1"/>
            </p:cNvSpPr>
            <p:nvPr/>
          </p:nvSpPr>
          <p:spPr bwMode="auto">
            <a:xfrm>
              <a:off x="240" y="3696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3+8</a:t>
              </a:r>
            </a:p>
          </p:txBody>
        </p:sp>
        <p:sp>
          <p:nvSpPr>
            <p:cNvPr id="294025" name="Rectangle 137"/>
            <p:cNvSpPr>
              <a:spLocks noChangeArrowheads="1"/>
            </p:cNvSpPr>
            <p:nvPr/>
          </p:nvSpPr>
          <p:spPr bwMode="auto">
            <a:xfrm>
              <a:off x="624" y="36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2+9</a:t>
              </a:r>
            </a:p>
          </p:txBody>
        </p:sp>
      </p:grpSp>
      <p:grpSp>
        <p:nvGrpSpPr>
          <p:cNvPr id="25" name="Group 138"/>
          <p:cNvGrpSpPr>
            <a:grpSpLocks/>
          </p:cNvGrpSpPr>
          <p:nvPr/>
        </p:nvGrpSpPr>
        <p:grpSpPr bwMode="auto">
          <a:xfrm>
            <a:off x="4876800" y="2743200"/>
            <a:ext cx="1219200" cy="609600"/>
            <a:chOff x="240" y="3696"/>
            <a:chExt cx="768" cy="384"/>
          </a:xfrm>
        </p:grpSpPr>
        <p:sp>
          <p:nvSpPr>
            <p:cNvPr id="294027" name="Rectangle 139"/>
            <p:cNvSpPr>
              <a:spLocks noChangeArrowheads="1"/>
            </p:cNvSpPr>
            <p:nvPr/>
          </p:nvSpPr>
          <p:spPr bwMode="auto">
            <a:xfrm>
              <a:off x="240" y="3696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2+9</a:t>
              </a:r>
            </a:p>
          </p:txBody>
        </p:sp>
        <p:sp>
          <p:nvSpPr>
            <p:cNvPr id="294028" name="Rectangle 140"/>
            <p:cNvSpPr>
              <a:spLocks noChangeArrowheads="1"/>
            </p:cNvSpPr>
            <p:nvPr/>
          </p:nvSpPr>
          <p:spPr bwMode="auto">
            <a:xfrm>
              <a:off x="624" y="369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3+10</a:t>
              </a:r>
            </a:p>
          </p:txBody>
        </p:sp>
      </p:grpSp>
      <p:grpSp>
        <p:nvGrpSpPr>
          <p:cNvPr id="26" name="Group 141"/>
          <p:cNvGrpSpPr>
            <a:grpSpLocks/>
          </p:cNvGrpSpPr>
          <p:nvPr/>
        </p:nvGrpSpPr>
        <p:grpSpPr bwMode="auto">
          <a:xfrm>
            <a:off x="3657600" y="3352800"/>
            <a:ext cx="609600" cy="1219200"/>
            <a:chOff x="4416" y="192"/>
            <a:chExt cx="384" cy="768"/>
          </a:xfrm>
        </p:grpSpPr>
        <p:sp>
          <p:nvSpPr>
            <p:cNvPr id="294030" name="Rectangle 142"/>
            <p:cNvSpPr>
              <a:spLocks noChangeArrowheads="1"/>
            </p:cNvSpPr>
            <p:nvPr/>
          </p:nvSpPr>
          <p:spPr bwMode="auto">
            <a:xfrm>
              <a:off x="4416" y="576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2+9</a:t>
              </a:r>
            </a:p>
          </p:txBody>
        </p:sp>
        <p:sp>
          <p:nvSpPr>
            <p:cNvPr id="294031" name="Rectangle 143"/>
            <p:cNvSpPr>
              <a:spLocks noChangeArrowheads="1"/>
            </p:cNvSpPr>
            <p:nvPr/>
          </p:nvSpPr>
          <p:spPr bwMode="auto">
            <a:xfrm>
              <a:off x="4416" y="192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3+8</a:t>
              </a:r>
            </a:p>
          </p:txBody>
        </p:sp>
      </p:grpSp>
      <p:grpSp>
        <p:nvGrpSpPr>
          <p:cNvPr id="27" name="Group 144"/>
          <p:cNvGrpSpPr>
            <a:grpSpLocks/>
          </p:cNvGrpSpPr>
          <p:nvPr/>
        </p:nvGrpSpPr>
        <p:grpSpPr bwMode="auto">
          <a:xfrm>
            <a:off x="3657600" y="3962400"/>
            <a:ext cx="1219200" cy="609600"/>
            <a:chOff x="4176" y="3744"/>
            <a:chExt cx="768" cy="384"/>
          </a:xfrm>
        </p:grpSpPr>
        <p:sp>
          <p:nvSpPr>
            <p:cNvPr id="294033" name="Rectangle 145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2+9</a:t>
              </a:r>
            </a:p>
          </p:txBody>
        </p:sp>
        <p:sp>
          <p:nvSpPr>
            <p:cNvPr id="294034" name="Rectangle 146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1+10</a:t>
              </a:r>
            </a:p>
          </p:txBody>
        </p:sp>
      </p:grpSp>
      <p:grpSp>
        <p:nvGrpSpPr>
          <p:cNvPr id="28" name="Group 147"/>
          <p:cNvGrpSpPr>
            <a:grpSpLocks/>
          </p:cNvGrpSpPr>
          <p:nvPr/>
        </p:nvGrpSpPr>
        <p:grpSpPr bwMode="auto">
          <a:xfrm>
            <a:off x="4267200" y="3962400"/>
            <a:ext cx="1219200" cy="609600"/>
            <a:chOff x="4176" y="3744"/>
            <a:chExt cx="768" cy="384"/>
          </a:xfrm>
        </p:grpSpPr>
        <p:sp>
          <p:nvSpPr>
            <p:cNvPr id="294036" name="Rectangle 148"/>
            <p:cNvSpPr>
              <a:spLocks noChangeArrowheads="1"/>
            </p:cNvSpPr>
            <p:nvPr/>
          </p:nvSpPr>
          <p:spPr bwMode="auto">
            <a:xfrm>
              <a:off x="4176" y="3744"/>
              <a:ext cx="384" cy="384"/>
            </a:xfrm>
            <a:prstGeom prst="rect">
              <a:avLst/>
            </a:prstGeom>
            <a:solidFill>
              <a:srgbClr val="C0C0C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1+10</a:t>
              </a:r>
            </a:p>
          </p:txBody>
        </p:sp>
        <p:sp>
          <p:nvSpPr>
            <p:cNvPr id="294037" name="Rectangle 149"/>
            <p:cNvSpPr>
              <a:spLocks noChangeArrowheads="1"/>
            </p:cNvSpPr>
            <p:nvPr/>
          </p:nvSpPr>
          <p:spPr bwMode="auto">
            <a:xfrm>
              <a:off x="4560" y="3744"/>
              <a:ext cx="384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0+11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68" grpId="0" animBg="1" autoUpdateAnimBg="0"/>
      <p:bldP spid="293980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Complexity Of Finding Optimal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time complexity of a heuristic search algorithm depends on the accuracy of the heuristic function. </a:t>
            </a:r>
          </a:p>
          <a:p>
            <a:r>
              <a:rPr lang="en-US" dirty="0"/>
              <a:t>For example, if the heuristic evaluation function is an exact estimator, then A* search algorithm runs in linear time, expanding only those nodes on an optimal solution path. </a:t>
            </a:r>
          </a:p>
          <a:p>
            <a:r>
              <a:rPr lang="en-US" dirty="0"/>
              <a:t>Conversely, with a heuristic that returns zero everywhere, A* algorithm becomes uniform-cost search, which has exponential complexity.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dirty="0"/>
              <a:t>Summery of Today’s Lecture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848600" cy="5638800"/>
          </a:xfrm>
          <a:noFill/>
          <a:ln/>
        </p:spPr>
        <p:txBody>
          <a:bodyPr>
            <a:noAutofit/>
          </a:bodyPr>
          <a:lstStyle/>
          <a:p>
            <a:r>
              <a:rPr lang="en-US" sz="2800" dirty="0"/>
              <a:t>Informed (Heuristic) search</a:t>
            </a:r>
          </a:p>
          <a:p>
            <a:r>
              <a:rPr lang="en-US" sz="2800" dirty="0"/>
              <a:t>Heuristic evaluation function </a:t>
            </a:r>
          </a:p>
          <a:p>
            <a:r>
              <a:rPr lang="en-US" sz="2800" dirty="0"/>
              <a:t>Greedy Best-First Search</a:t>
            </a:r>
          </a:p>
          <a:p>
            <a:r>
              <a:rPr lang="en-US" sz="2800" dirty="0"/>
              <a:t>A* Search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altLang="zh-TW" sz="2800" dirty="0">
              <a:latin typeface="Arial" pitchFamily="34" charset="0"/>
              <a:cs typeface="Arial" pitchFamily="34" charset="0"/>
            </a:endParaRPr>
          </a:p>
          <a:p>
            <a:endParaRPr lang="en-US" altLang="zh-TW" sz="2800" dirty="0"/>
          </a:p>
          <a:p>
            <a:pPr>
              <a:buNone/>
            </a:pP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Informed (Heuristic)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/>
              <a:t>Heuristic search is an </a:t>
            </a:r>
            <a:r>
              <a:rPr lang="en-US" u="sng" dirty="0">
                <a:hlinkClick r:id="rId2"/>
              </a:rPr>
              <a:t>AI search</a:t>
            </a:r>
            <a:r>
              <a:rPr lang="en-US" dirty="0"/>
              <a:t> technique that employs heuristic for its moves.</a:t>
            </a:r>
          </a:p>
          <a:p>
            <a:r>
              <a:rPr lang="en-US" i="1" dirty="0"/>
              <a:t>Heuristic</a:t>
            </a:r>
            <a:r>
              <a:rPr lang="en-US" dirty="0"/>
              <a:t> is a rule of thumb that probably leads to a solution. </a:t>
            </a:r>
          </a:p>
          <a:p>
            <a:r>
              <a:rPr lang="en-US" dirty="0"/>
              <a:t>Heuristics play a major role in search strategies because of exponential nature of the most problems. Heuristics help to reduce the number of alternatives from an exponential number to a polynomial number.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 </a:t>
            </a:r>
            <a:r>
              <a:rPr lang="en-US" u="sng" dirty="0">
                <a:hlinkClick r:id="rId2"/>
              </a:rPr>
              <a:t>Artificial Intelligence</a:t>
            </a:r>
            <a:r>
              <a:rPr lang="en-US" dirty="0"/>
              <a:t>, </a:t>
            </a:r>
            <a:r>
              <a:rPr lang="en-US" b="1" dirty="0"/>
              <a:t>heuristic search</a:t>
            </a:r>
            <a:r>
              <a:rPr lang="en-US" dirty="0"/>
              <a:t> has a general meaning, and a more specialized technical meaning. </a:t>
            </a:r>
          </a:p>
          <a:p>
            <a:r>
              <a:rPr lang="en-US" dirty="0"/>
              <a:t>In a general sense, the term heuristic is used for any advice that is often effective, but is not guaranteed to work in every case.</a:t>
            </a:r>
          </a:p>
          <a:p>
            <a:r>
              <a:rPr lang="en-US" dirty="0"/>
              <a:t> Within the heuristic search architecture, however, the term heuristic usually refers to the special case of a </a:t>
            </a:r>
            <a:r>
              <a:rPr lang="en-US" u="sng" dirty="0">
                <a:hlinkClick r:id="rId3"/>
              </a:rPr>
              <a:t>heuristic evaluation function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Heuristic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order to solve larger problems, domain-specific knowledge must be added to improve search efficiency. </a:t>
            </a:r>
          </a:p>
          <a:p>
            <a:r>
              <a:rPr lang="en-US" dirty="0"/>
              <a:t>Information about the problem include the nature of states, cost of transforming from one state to another, and characteristics of the goals. </a:t>
            </a:r>
          </a:p>
          <a:p>
            <a:r>
              <a:rPr lang="en-US" dirty="0"/>
              <a:t>This information can often be expressed in the form of heuristic evaluation function, say f(</a:t>
            </a:r>
            <a:r>
              <a:rPr lang="en-US" dirty="0" err="1"/>
              <a:t>n,g</a:t>
            </a:r>
            <a:r>
              <a:rPr lang="en-US" dirty="0"/>
              <a:t>), a function of the nodes n and/or the goals 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evaluation function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Heuristic evaluation function estimates the cost of an optimal path between a pair of states in a single-agent path-finding problem, . </a:t>
            </a:r>
          </a:p>
          <a:p>
            <a:r>
              <a:rPr lang="en-US" dirty="0"/>
              <a:t>For example, Euclidean or airline distance is an estimate of the highway distance between a pair of locations.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Manhattan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Manhattan distance is a common heuristic function for the sliding-tile puzzles. </a:t>
            </a:r>
          </a:p>
          <a:p>
            <a:r>
              <a:rPr lang="en-US" dirty="0"/>
              <a:t>Manhattan distance is computed by counting the number of moves along the grid that each tile is displaced from its goal position, and summing these values over all faces.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Heuristic evaluation function 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For a fixed goal state, a heuristic evaluation is a function of a node, say h(n), that estimates the distance from node, say n to the given state.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h(n) = estimated cost of the cheapest path from node n to a goal node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There is a whole family of Best-First Search algorithms with different evaluation functions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Each has a heuristic function h(n)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5634</TotalTime>
  <Words>1000</Words>
  <Application>Microsoft Office PowerPoint</Application>
  <PresentationFormat>On-screen Show (4:3)</PresentationFormat>
  <Paragraphs>316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新細明體</vt:lpstr>
      <vt:lpstr>Arial</vt:lpstr>
      <vt:lpstr>Calibri</vt:lpstr>
      <vt:lpstr>Office Theme</vt:lpstr>
      <vt:lpstr>Artificial Intelligence Lecture No. 8 </vt:lpstr>
      <vt:lpstr>Summary of Previous Lecture</vt:lpstr>
      <vt:lpstr>Today’s Lecture</vt:lpstr>
      <vt:lpstr>Informed (Heuristic) search</vt:lpstr>
      <vt:lpstr>Heuristic  search</vt:lpstr>
      <vt:lpstr>Heuristic information</vt:lpstr>
      <vt:lpstr>Heuristic evaluation function </vt:lpstr>
      <vt:lpstr>Manhattan Distance</vt:lpstr>
      <vt:lpstr>Heuristic evaluation function </vt:lpstr>
      <vt:lpstr>Following is a list of heuristic search techniques…</vt:lpstr>
      <vt:lpstr>Greedy Best-First Search</vt:lpstr>
      <vt:lpstr>Greedy Best-First Search</vt:lpstr>
      <vt:lpstr>Greedy Best-First Search</vt:lpstr>
      <vt:lpstr>Greedy Best-First Search</vt:lpstr>
      <vt:lpstr>Greedy Best-First Search</vt:lpstr>
      <vt:lpstr>Greedy Best-First Search</vt:lpstr>
      <vt:lpstr>Greedy Best-First Search</vt:lpstr>
      <vt:lpstr>Robot Navigation</vt:lpstr>
      <vt:lpstr>Robot Navigation</vt:lpstr>
      <vt:lpstr>Robot Navigation</vt:lpstr>
      <vt:lpstr>A* Search</vt:lpstr>
      <vt:lpstr>A* Search</vt:lpstr>
      <vt:lpstr>A* Search</vt:lpstr>
      <vt:lpstr>Greedy Best-First Search</vt:lpstr>
      <vt:lpstr>A* Search</vt:lpstr>
      <vt:lpstr>A* Search</vt:lpstr>
      <vt:lpstr>A* Search</vt:lpstr>
      <vt:lpstr>A* Search</vt:lpstr>
      <vt:lpstr>A* Search</vt:lpstr>
      <vt:lpstr>A* Search</vt:lpstr>
      <vt:lpstr>A* Search</vt:lpstr>
      <vt:lpstr>Once more </vt:lpstr>
      <vt:lpstr>Robot Navigation</vt:lpstr>
      <vt:lpstr>Complexity Of Finding Optimal Solutions</vt:lpstr>
      <vt:lpstr>Summery of Today’s Lecture</vt:lpstr>
    </vt:vector>
  </TitlesOfParts>
  <Company>GHAZALA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GHAZALA</dc:creator>
  <cp:lastModifiedBy>Administrator</cp:lastModifiedBy>
  <cp:revision>168</cp:revision>
  <dcterms:created xsi:type="dcterms:W3CDTF">2012-02-27T05:45:45Z</dcterms:created>
  <dcterms:modified xsi:type="dcterms:W3CDTF">2016-11-08T10:48:49Z</dcterms:modified>
</cp:coreProperties>
</file>